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32"/>
  </p:notesMasterIdLst>
  <p:handoutMasterIdLst>
    <p:handoutMasterId r:id="rId33"/>
  </p:handoutMasterIdLst>
  <p:sldIdLst>
    <p:sldId id="256" r:id="rId2"/>
    <p:sldId id="412" r:id="rId3"/>
    <p:sldId id="360" r:id="rId4"/>
    <p:sldId id="409" r:id="rId5"/>
    <p:sldId id="410" r:id="rId6"/>
    <p:sldId id="407" r:id="rId7"/>
    <p:sldId id="399" r:id="rId8"/>
    <p:sldId id="403" r:id="rId9"/>
    <p:sldId id="406" r:id="rId10"/>
    <p:sldId id="404" r:id="rId11"/>
    <p:sldId id="384" r:id="rId12"/>
    <p:sldId id="413" r:id="rId13"/>
    <p:sldId id="414" r:id="rId14"/>
    <p:sldId id="408" r:id="rId15"/>
    <p:sldId id="386" r:id="rId16"/>
    <p:sldId id="370" r:id="rId17"/>
    <p:sldId id="387" r:id="rId18"/>
    <p:sldId id="388" r:id="rId19"/>
    <p:sldId id="389" r:id="rId20"/>
    <p:sldId id="391" r:id="rId21"/>
    <p:sldId id="392" r:id="rId22"/>
    <p:sldId id="375" r:id="rId23"/>
    <p:sldId id="394" r:id="rId24"/>
    <p:sldId id="376" r:id="rId25"/>
    <p:sldId id="396" r:id="rId26"/>
    <p:sldId id="393" r:id="rId27"/>
    <p:sldId id="385" r:id="rId28"/>
    <p:sldId id="377" r:id="rId29"/>
    <p:sldId id="397" r:id="rId30"/>
    <p:sldId id="398" r:id="rId31"/>
  </p:sldIdLst>
  <p:sldSz cx="12192000" cy="6858000"/>
  <p:notesSz cx="6934200" cy="9118600"/>
  <p:defaultTextStyle>
    <a:defPPr>
      <a:defRPr lang="en-US"/>
    </a:defPPr>
    <a:lvl1pPr algn="l" rtl="0" fontAlgn="base">
      <a:spcBef>
        <a:spcPct val="0"/>
      </a:spcBef>
      <a:spcAft>
        <a:spcPct val="0"/>
      </a:spcAft>
      <a:defRPr sz="2400" kern="1200">
        <a:solidFill>
          <a:schemeClr val="tx1"/>
        </a:solidFill>
        <a:latin typeface="Times New Roman" charset="0"/>
        <a:ea typeface="ＭＳ Ｐゴシック" charset="0"/>
        <a:cs typeface="+mn-cs"/>
      </a:defRPr>
    </a:lvl1pPr>
    <a:lvl2pPr marL="457200" algn="l" rtl="0" fontAlgn="base">
      <a:spcBef>
        <a:spcPct val="0"/>
      </a:spcBef>
      <a:spcAft>
        <a:spcPct val="0"/>
      </a:spcAft>
      <a:defRPr sz="2400" kern="1200">
        <a:solidFill>
          <a:schemeClr val="tx1"/>
        </a:solidFill>
        <a:latin typeface="Times New Roman" charset="0"/>
        <a:ea typeface="ＭＳ Ｐゴシック" charset="0"/>
        <a:cs typeface="+mn-cs"/>
      </a:defRPr>
    </a:lvl2pPr>
    <a:lvl3pPr marL="914400" algn="l" rtl="0" fontAlgn="base">
      <a:spcBef>
        <a:spcPct val="0"/>
      </a:spcBef>
      <a:spcAft>
        <a:spcPct val="0"/>
      </a:spcAft>
      <a:defRPr sz="2400" kern="1200">
        <a:solidFill>
          <a:schemeClr val="tx1"/>
        </a:solidFill>
        <a:latin typeface="Times New Roman" charset="0"/>
        <a:ea typeface="ＭＳ Ｐゴシック" charset="0"/>
        <a:cs typeface="+mn-cs"/>
      </a:defRPr>
    </a:lvl3pPr>
    <a:lvl4pPr marL="1371600" algn="l" rtl="0" fontAlgn="base">
      <a:spcBef>
        <a:spcPct val="0"/>
      </a:spcBef>
      <a:spcAft>
        <a:spcPct val="0"/>
      </a:spcAft>
      <a:defRPr sz="2400" kern="1200">
        <a:solidFill>
          <a:schemeClr val="tx1"/>
        </a:solidFill>
        <a:latin typeface="Times New Roman" charset="0"/>
        <a:ea typeface="ＭＳ Ｐゴシック" charset="0"/>
        <a:cs typeface="+mn-cs"/>
      </a:defRPr>
    </a:lvl4pPr>
    <a:lvl5pPr marL="1828800" algn="l" rtl="0" fontAlgn="base">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FF99"/>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autoAdjust="0"/>
    <p:restoredTop sz="72836" autoAdjust="0"/>
  </p:normalViewPr>
  <p:slideViewPr>
    <p:cSldViewPr>
      <p:cViewPr varScale="1">
        <p:scale>
          <a:sx n="93" d="100"/>
          <a:sy n="93" d="100"/>
        </p:scale>
        <p:origin x="856" y="20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handoutMaster" Target="handoutMasters/handout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5138"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27475" y="0"/>
            <a:ext cx="3005138" cy="457200"/>
          </a:xfrm>
          <a:prstGeom prst="rect">
            <a:avLst/>
          </a:prstGeom>
        </p:spPr>
        <p:txBody>
          <a:bodyPr vert="horz" lIns="91440" tIns="45720" rIns="91440" bIns="45720" rtlCol="0"/>
          <a:lstStyle>
            <a:lvl1pPr algn="r">
              <a:defRPr sz="1200"/>
            </a:lvl1pPr>
          </a:lstStyle>
          <a:p>
            <a:fld id="{FE82FCFD-9D1B-3A49-997F-8DFFFF1D050F}" type="datetimeFigureOut">
              <a:rPr lang="en-US" smtClean="0"/>
              <a:t>10/20/17</a:t>
            </a:fld>
            <a:endParaRPr lang="en-US"/>
          </a:p>
        </p:txBody>
      </p:sp>
      <p:sp>
        <p:nvSpPr>
          <p:cNvPr id="4" name="Footer Placeholder 3"/>
          <p:cNvSpPr>
            <a:spLocks noGrp="1"/>
          </p:cNvSpPr>
          <p:nvPr>
            <p:ph type="ftr" sz="quarter" idx="2"/>
          </p:nvPr>
        </p:nvSpPr>
        <p:spPr>
          <a:xfrm>
            <a:off x="0" y="8661400"/>
            <a:ext cx="3005138"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27475" y="8661400"/>
            <a:ext cx="3005138" cy="457200"/>
          </a:xfrm>
          <a:prstGeom prst="rect">
            <a:avLst/>
          </a:prstGeom>
        </p:spPr>
        <p:txBody>
          <a:bodyPr vert="horz" lIns="91440" tIns="45720" rIns="91440" bIns="45720" rtlCol="0" anchor="b"/>
          <a:lstStyle>
            <a:lvl1pPr algn="r">
              <a:defRPr sz="1200"/>
            </a:lvl1pPr>
          </a:lstStyle>
          <a:p>
            <a:fld id="{8C02A91C-AD16-744E-A985-4FE3924E1E58}" type="slidenum">
              <a:rPr lang="en-US" smtClean="0"/>
              <a:t>‹#›</a:t>
            </a:fld>
            <a:endParaRPr lang="en-US"/>
          </a:p>
        </p:txBody>
      </p:sp>
    </p:spTree>
    <p:extLst>
      <p:ext uri="{BB962C8B-B14F-4D97-AF65-F5344CB8AC3E}">
        <p14:creationId xmlns:p14="http://schemas.microsoft.com/office/powerpoint/2010/main" val="19997751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005138" cy="4556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4099" name="Rectangle 3"/>
          <p:cNvSpPr>
            <a:spLocks noGrp="1" noChangeArrowheads="1"/>
          </p:cNvSpPr>
          <p:nvPr>
            <p:ph type="dt" idx="1"/>
          </p:nvPr>
        </p:nvSpPr>
        <p:spPr bwMode="auto">
          <a:xfrm>
            <a:off x="3929063" y="0"/>
            <a:ext cx="3005137" cy="4556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31748" name="Rectangle 4"/>
          <p:cNvSpPr>
            <a:spLocks noGrp="1" noRot="1" noChangeAspect="1" noChangeArrowheads="1" noTextEdit="1"/>
          </p:cNvSpPr>
          <p:nvPr>
            <p:ph type="sldImg" idx="2"/>
          </p:nvPr>
        </p:nvSpPr>
        <p:spPr bwMode="auto">
          <a:xfrm>
            <a:off x="428625" y="684213"/>
            <a:ext cx="6076950" cy="3419475"/>
          </a:xfrm>
          <a:prstGeom prst="rect">
            <a:avLst/>
          </a:prstGeom>
          <a:noFill/>
          <a:ln w="9525">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923925" y="4330700"/>
            <a:ext cx="5086350" cy="4103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102" name="Rectangle 6"/>
          <p:cNvSpPr>
            <a:spLocks noGrp="1" noChangeArrowheads="1"/>
          </p:cNvSpPr>
          <p:nvPr>
            <p:ph type="ftr" sz="quarter" idx="4"/>
          </p:nvPr>
        </p:nvSpPr>
        <p:spPr bwMode="auto">
          <a:xfrm>
            <a:off x="0" y="8662988"/>
            <a:ext cx="3005138" cy="4556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4103" name="Rectangle 7"/>
          <p:cNvSpPr>
            <a:spLocks noGrp="1" noChangeArrowheads="1"/>
          </p:cNvSpPr>
          <p:nvPr>
            <p:ph type="sldNum" sz="quarter" idx="5"/>
          </p:nvPr>
        </p:nvSpPr>
        <p:spPr bwMode="auto">
          <a:xfrm>
            <a:off x="3929063" y="8662988"/>
            <a:ext cx="3005137" cy="4556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A5ED838-7CEF-5E43-9B07-AFB1A331F072}" type="slidenum">
              <a:rPr lang="en-US"/>
              <a:pPr/>
              <a:t>‹#›</a:t>
            </a:fld>
            <a:endParaRPr lang="en-US"/>
          </a:p>
        </p:txBody>
      </p:sp>
    </p:spTree>
    <p:extLst>
      <p:ext uri="{BB962C8B-B14F-4D97-AF65-F5344CB8AC3E}">
        <p14:creationId xmlns:p14="http://schemas.microsoft.com/office/powerpoint/2010/main" val="174209870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E1ADF8D2-378A-7944-A749-53A621119001}" type="slidenum">
              <a:rPr lang="en-US"/>
              <a:pPr/>
              <a:t>1</a:t>
            </a:fld>
            <a:endParaRPr lang="en-US"/>
          </a:p>
        </p:txBody>
      </p:sp>
      <p:sp>
        <p:nvSpPr>
          <p:cNvPr id="32771" name="Rectangle 2"/>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90438" tIns="44425" rIns="90438" bIns="44425"/>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pitchFamily="18" charset="0"/>
                <a:ea typeface="ＭＳ Ｐゴシック" charset="0"/>
                <a:cs typeface="+mn-cs"/>
              </a:rPr>
              <a:t>Fall’17: Project 4 is partitioned</a:t>
            </a:r>
            <a:r>
              <a:rPr lang="en-US" sz="1200" kern="1200" baseline="0" dirty="0" smtClean="0">
                <a:solidFill>
                  <a:schemeClr val="tx1"/>
                </a:solidFill>
                <a:effectLst/>
                <a:latin typeface="Times New Roman" pitchFamily="18" charset="0"/>
                <a:ea typeface="ＭＳ Ｐゴシック" charset="0"/>
                <a:cs typeface="+mn-cs"/>
              </a:rPr>
              <a:t> into projects 4 and 5. </a:t>
            </a:r>
            <a:r>
              <a:rPr lang="en-US" sz="1200" kern="1200" dirty="0" smtClean="0">
                <a:solidFill>
                  <a:schemeClr val="tx1"/>
                </a:solidFill>
                <a:effectLst/>
                <a:latin typeface="Times New Roman" pitchFamily="18" charset="0"/>
                <a:ea typeface="ＭＳ Ｐゴシック" charset="0"/>
                <a:cs typeface="+mn-cs"/>
              </a:rPr>
              <a:t>Overview is scheduled on 09b. Minutes:</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pitchFamily="18" charset="0"/>
                <a:ea typeface="ＭＳ Ｐゴシック" charset="0"/>
                <a:cs typeface="+mn-cs"/>
              </a:rPr>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pitchFamily="18" charset="0"/>
                <a:ea typeface="ＭＳ Ｐゴシック" charset="0"/>
                <a:cs typeface="+mn-cs"/>
              </a:rPr>
              <a:t>Fall’16 Scheduled changed. 09a</a:t>
            </a:r>
            <a:r>
              <a:rPr lang="en-US" sz="1200" kern="1200" baseline="0" dirty="0" smtClean="0">
                <a:solidFill>
                  <a:schemeClr val="tx1"/>
                </a:solidFill>
                <a:effectLst/>
                <a:latin typeface="Times New Roman" pitchFamily="18" charset="0"/>
                <a:ea typeface="ＭＳ Ｐゴシック" charset="0"/>
                <a:cs typeface="+mn-cs"/>
              </a:rPr>
              <a:t> is now 08a. We are one lecture ahead of the schedule. Plan to add Lecture17-device management (see also 17-Device Management-Not </a:t>
            </a:r>
            <a:r>
              <a:rPr lang="en-US" sz="1200" kern="1200" baseline="0" dirty="0" err="1" smtClean="0">
                <a:solidFill>
                  <a:schemeClr val="tx1"/>
                </a:solidFill>
                <a:effectLst/>
                <a:latin typeface="Times New Roman" pitchFamily="18" charset="0"/>
                <a:ea typeface="ＭＳ Ｐゴシック" charset="0"/>
                <a:cs typeface="+mn-cs"/>
              </a:rPr>
              <a:t>Covered.pptx</a:t>
            </a:r>
            <a:r>
              <a:rPr lang="en-US" sz="1200" kern="1200" baseline="0" dirty="0" smtClean="0">
                <a:solidFill>
                  <a:schemeClr val="tx1"/>
                </a:solidFill>
                <a:effectLst/>
                <a:latin typeface="Times New Roman" pitchFamily="18" charset="0"/>
                <a:ea typeface="ＭＳ Ｐゴシック" charset="0"/>
                <a:cs typeface="+mn-cs"/>
              </a:rPr>
              <a:t>)</a:t>
            </a:r>
            <a:endParaRPr lang="en-US" sz="1200" kern="1200" dirty="0" smtClean="0">
              <a:solidFill>
                <a:schemeClr val="tx1"/>
              </a:solidFill>
              <a:effectLst/>
              <a:latin typeface="Times New Roman" pitchFamily="18" charset="0"/>
              <a:ea typeface="ＭＳ Ｐゴシック" charset="0"/>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pitchFamily="18" charset="0"/>
                <a:ea typeface="ＭＳ Ｐゴシック" charset="0"/>
                <a:cs typeface="+mn-cs"/>
              </a:rPr>
              <a:t>Fall’15:</a:t>
            </a:r>
            <a:r>
              <a:rPr lang="en-US" sz="1200" kern="1200" baseline="0" dirty="0" smtClean="0">
                <a:solidFill>
                  <a:schemeClr val="tx1"/>
                </a:solidFill>
                <a:effectLst/>
                <a:latin typeface="Times New Roman" pitchFamily="18" charset="0"/>
                <a:ea typeface="ＭＳ Ｐゴシック" charset="0"/>
                <a:cs typeface="+mn-cs"/>
              </a:rPr>
              <a:t> </a:t>
            </a:r>
            <a:r>
              <a:rPr lang="en-US" sz="1200" kern="1200" dirty="0" smtClean="0">
                <a:solidFill>
                  <a:schemeClr val="tx1"/>
                </a:solidFill>
                <a:effectLst/>
                <a:latin typeface="Times New Roman" pitchFamily="18" charset="0"/>
                <a:ea typeface="ＭＳ Ｐゴシック" charset="0"/>
                <a:cs typeface="+mn-cs"/>
              </a:rPr>
              <a:t>Cont. Lec08c-Deadlock Detection Slides 15-19</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sz="1200" kern="1200" dirty="0" smtClean="0">
                <a:solidFill>
                  <a:schemeClr val="tx1"/>
                </a:solidFill>
                <a:effectLst/>
                <a:latin typeface="Times New Roman" pitchFamily="18" charset="0"/>
                <a:ea typeface="ＭＳ Ｐゴシック" charset="0"/>
                <a:cs typeface="+mn-cs"/>
              </a:rPr>
              <a:t>40</a:t>
            </a:r>
            <a:r>
              <a:rPr lang="en-US" altLang="zh-CN" sz="1200" kern="1200" baseline="0" dirty="0" smtClean="0">
                <a:solidFill>
                  <a:schemeClr val="tx1"/>
                </a:solidFill>
                <a:effectLst/>
                <a:latin typeface="Times New Roman" pitchFamily="18" charset="0"/>
                <a:ea typeface="ＭＳ Ｐゴシック" charset="0"/>
                <a:cs typeface="+mn-cs"/>
              </a:rPr>
              <a:t> Minuets: </a:t>
            </a:r>
            <a:endParaRPr lang="en-US" altLang="zh-CN" dirty="0">
              <a:latin typeface="Times New Roman" charset="0"/>
              <a:ea typeface="宋体" charset="0"/>
              <a:cs typeface="宋体" charset="0"/>
            </a:endParaRPr>
          </a:p>
        </p:txBody>
      </p:sp>
      <p:sp>
        <p:nvSpPr>
          <p:cNvPr id="32772" name="Rectangle 3"/>
          <p:cNvSpPr>
            <a:spLocks noGrp="1" noRot="1" noChangeAspect="1" noChangeArrowheads="1" noTextEdit="1"/>
          </p:cNvSpPr>
          <p:nvPr>
            <p:ph type="sldImg"/>
          </p:nvPr>
        </p:nvSpPr>
        <p:spPr>
          <a:xfrm>
            <a:off x="430213" y="684213"/>
            <a:ext cx="6076950" cy="3419475"/>
          </a:xfrm>
          <a:ln w="12700" cap="flat">
            <a:solidFill>
              <a:schemeClr val="tx1"/>
            </a:solidFill>
          </a:ln>
        </p:spPr>
      </p:sp>
    </p:spTree>
    <p:extLst>
      <p:ext uri="{BB962C8B-B14F-4D97-AF65-F5344CB8AC3E}">
        <p14:creationId xmlns:p14="http://schemas.microsoft.com/office/powerpoint/2010/main" val="20831471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N</a:t>
            </a:r>
            <a:r>
              <a:rPr lang="en" dirty="0"/>
              <a:t>ot all groups are perfect.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Y</a:t>
            </a:r>
            <a:r>
              <a:rPr lang="en" dirty="0"/>
              <a:t>ou can meet some who do not care about their grades, or simply do not know what to do.</a:t>
            </a:r>
          </a:p>
          <a:p>
            <a:endParaRPr lang="en-US" dirty="0"/>
          </a:p>
        </p:txBody>
      </p:sp>
      <p:sp>
        <p:nvSpPr>
          <p:cNvPr id="4" name="Slide Number Placeholder 3"/>
          <p:cNvSpPr>
            <a:spLocks noGrp="1"/>
          </p:cNvSpPr>
          <p:nvPr>
            <p:ph type="sldNum" sz="quarter" idx="10"/>
          </p:nvPr>
        </p:nvSpPr>
        <p:spPr/>
        <p:txBody>
          <a:bodyPr/>
          <a:lstStyle/>
          <a:p>
            <a:pPr>
              <a:defRPr/>
            </a:pPr>
            <a:fld id="{73DB2B12-9717-4205-B63F-3338FD21AEF5}" type="slidenum">
              <a:rPr lang="en-US" smtClean="0"/>
              <a:pPr>
                <a:defRPr/>
              </a:pPr>
              <a:t>12</a:t>
            </a:fld>
            <a:endParaRPr lang="en-US"/>
          </a:p>
        </p:txBody>
      </p:sp>
    </p:spTree>
    <p:extLst>
      <p:ext uri="{BB962C8B-B14F-4D97-AF65-F5344CB8AC3E}">
        <p14:creationId xmlns:p14="http://schemas.microsoft.com/office/powerpoint/2010/main" val="1477501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136001BF-5C93-2C4D-93AB-4EFF24E249BA}" type="slidenum">
              <a:rPr lang="en-US"/>
              <a:pPr/>
              <a:t>13</a:t>
            </a:fld>
            <a:endParaRPr lang="en-US"/>
          </a:p>
        </p:txBody>
      </p:sp>
      <p:sp>
        <p:nvSpPr>
          <p:cNvPr id="33795" name="Rectangle 2"/>
          <p:cNvSpPr>
            <a:spLocks noGrp="1" noChangeArrowheads="1"/>
          </p:cNvSpPr>
          <p:nvPr>
            <p:ph type="body" idx="1"/>
          </p:nvPr>
        </p:nvSpPr>
        <p:spPr>
          <a:xfrm>
            <a:off x="1268413" y="4332288"/>
            <a:ext cx="4325937" cy="4103687"/>
          </a:xfrm>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1078" tIns="44739" rIns="91078" bIns="44739"/>
          <a:lstStyle/>
          <a:p>
            <a:endParaRPr lang="en-US" altLang="zh-CN">
              <a:latin typeface="Times New Roman" charset="0"/>
              <a:ea typeface="宋体" charset="0"/>
              <a:cs typeface="宋体" charset="0"/>
            </a:endParaRPr>
          </a:p>
        </p:txBody>
      </p:sp>
      <p:sp>
        <p:nvSpPr>
          <p:cNvPr id="33796" name="Rectangle 3"/>
          <p:cNvSpPr>
            <a:spLocks noGrp="1" noRot="1" noChangeAspect="1" noChangeArrowheads="1" noTextEdit="1"/>
          </p:cNvSpPr>
          <p:nvPr>
            <p:ph type="sldImg"/>
          </p:nvPr>
        </p:nvSpPr>
        <p:spPr>
          <a:xfrm>
            <a:off x="430213" y="682625"/>
            <a:ext cx="6076950" cy="3419475"/>
          </a:xfrm>
          <a:noFill/>
          <a:ln w="12700" cap="flat">
            <a:solidFill>
              <a:schemeClr val="tx1"/>
            </a:solidFill>
          </a:ln>
          <a:extLst>
            <a:ext uri="{AF507438-7753-43e0-B8FC-AC1667EBCBE1}">
              <a14:hiddenEffects xmlns="" xmlns:a14="http://schemas.microsoft.com/office/drawing/2010/main">
                <a:effectLst>
                  <a:outerShdw dist="35921" dir="2700000" algn="ctr" rotWithShape="0">
                    <a:srgbClr val="808080"/>
                  </a:outerShdw>
                </a:effectLst>
              </a14:hiddenEffects>
            </a:ext>
          </a:extLst>
        </p:spPr>
      </p:sp>
    </p:spTree>
    <p:extLst>
      <p:ext uri="{BB962C8B-B14F-4D97-AF65-F5344CB8AC3E}">
        <p14:creationId xmlns:p14="http://schemas.microsoft.com/office/powerpoint/2010/main" val="155124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136001BF-5C93-2C4D-93AB-4EFF24E249BA}" type="slidenum">
              <a:rPr lang="en-US"/>
              <a:pPr/>
              <a:t>14</a:t>
            </a:fld>
            <a:endParaRPr lang="en-US"/>
          </a:p>
        </p:txBody>
      </p:sp>
      <p:sp>
        <p:nvSpPr>
          <p:cNvPr id="33795" name="Rectangle 2"/>
          <p:cNvSpPr>
            <a:spLocks noGrp="1" noChangeArrowheads="1"/>
          </p:cNvSpPr>
          <p:nvPr>
            <p:ph type="body" idx="1"/>
          </p:nvPr>
        </p:nvSpPr>
        <p:spPr>
          <a:xfrm>
            <a:off x="1268413" y="4332288"/>
            <a:ext cx="4325937" cy="4103687"/>
          </a:xfrm>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1078" tIns="44739" rIns="91078" bIns="44739"/>
          <a:lstStyle/>
          <a:p>
            <a:endParaRPr lang="en-US" altLang="zh-CN">
              <a:latin typeface="Times New Roman" charset="0"/>
              <a:ea typeface="宋体" charset="0"/>
              <a:cs typeface="宋体" charset="0"/>
            </a:endParaRPr>
          </a:p>
        </p:txBody>
      </p:sp>
      <p:sp>
        <p:nvSpPr>
          <p:cNvPr id="33796" name="Rectangle 3"/>
          <p:cNvSpPr>
            <a:spLocks noGrp="1" noRot="1" noChangeAspect="1" noChangeArrowheads="1" noTextEdit="1"/>
          </p:cNvSpPr>
          <p:nvPr>
            <p:ph type="sldImg"/>
          </p:nvPr>
        </p:nvSpPr>
        <p:spPr>
          <a:xfrm>
            <a:off x="430213" y="682625"/>
            <a:ext cx="6076950" cy="3419475"/>
          </a:xfrm>
          <a:noFill/>
          <a:ln w="12700" cap="flat">
            <a:solidFill>
              <a:schemeClr val="tx1"/>
            </a:solidFill>
          </a:ln>
          <a:extLst>
            <a:ext uri="{AF507438-7753-43e0-B8FC-AC1667EBCBE1}">
              <a14:hiddenEffects xmlns="" xmlns:a14="http://schemas.microsoft.com/office/drawing/2010/main">
                <a:effectLst>
                  <a:outerShdw dist="35921" dir="2700000" algn="ctr" rotWithShape="0">
                    <a:srgbClr val="808080"/>
                  </a:outerShdw>
                </a:effectLst>
              </a14:hiddenEffects>
            </a:ext>
          </a:extLst>
        </p:spPr>
      </p:sp>
    </p:spTree>
    <p:extLst>
      <p:ext uri="{BB962C8B-B14F-4D97-AF65-F5344CB8AC3E}">
        <p14:creationId xmlns:p14="http://schemas.microsoft.com/office/powerpoint/2010/main" val="2072805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136001BF-5C93-2C4D-93AB-4EFF24E249BA}" type="slidenum">
              <a:rPr lang="en-US"/>
              <a:pPr/>
              <a:t>15</a:t>
            </a:fld>
            <a:endParaRPr lang="en-US"/>
          </a:p>
        </p:txBody>
      </p:sp>
      <p:sp>
        <p:nvSpPr>
          <p:cNvPr id="33795" name="Rectangle 2"/>
          <p:cNvSpPr>
            <a:spLocks noGrp="1" noChangeArrowheads="1"/>
          </p:cNvSpPr>
          <p:nvPr>
            <p:ph type="body" idx="1"/>
          </p:nvPr>
        </p:nvSpPr>
        <p:spPr>
          <a:xfrm>
            <a:off x="1268413" y="4332288"/>
            <a:ext cx="4325937" cy="4103687"/>
          </a:xfrm>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1078" tIns="44739" rIns="91078" bIns="44739"/>
          <a:lstStyle/>
          <a:p>
            <a:endParaRPr lang="en-US" altLang="zh-CN">
              <a:latin typeface="Times New Roman" charset="0"/>
              <a:ea typeface="宋体" charset="0"/>
              <a:cs typeface="宋体" charset="0"/>
            </a:endParaRPr>
          </a:p>
        </p:txBody>
      </p:sp>
      <p:sp>
        <p:nvSpPr>
          <p:cNvPr id="33796" name="Rectangle 3"/>
          <p:cNvSpPr>
            <a:spLocks noGrp="1" noRot="1" noChangeAspect="1" noChangeArrowheads="1" noTextEdit="1"/>
          </p:cNvSpPr>
          <p:nvPr>
            <p:ph type="sldImg"/>
          </p:nvPr>
        </p:nvSpPr>
        <p:spPr>
          <a:xfrm>
            <a:off x="430213" y="682625"/>
            <a:ext cx="6076950" cy="3419475"/>
          </a:xfrm>
          <a:noFill/>
          <a:ln w="12700" cap="flat">
            <a:solidFill>
              <a:schemeClr val="tx1"/>
            </a:solidFill>
          </a:ln>
          <a:extLst>
            <a:ext uri="{AF507438-7753-43e0-B8FC-AC1667EBCBE1}">
              <a14:hiddenEffects xmlns="" xmlns:a14="http://schemas.microsoft.com/office/drawing/2010/main">
                <a:effectLst>
                  <a:outerShdw dist="35921" dir="2700000" algn="ctr" rotWithShape="0">
                    <a:srgbClr val="808080"/>
                  </a:outerShdw>
                </a:effectLst>
              </a14:hiddenEffects>
            </a:ext>
          </a:extLst>
        </p:spPr>
      </p:sp>
    </p:spTree>
    <p:extLst>
      <p:ext uri="{BB962C8B-B14F-4D97-AF65-F5344CB8AC3E}">
        <p14:creationId xmlns:p14="http://schemas.microsoft.com/office/powerpoint/2010/main" val="4279845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136001BF-5C93-2C4D-93AB-4EFF24E249BA}" type="slidenum">
              <a:rPr lang="en-US"/>
              <a:pPr/>
              <a:t>16</a:t>
            </a:fld>
            <a:endParaRPr lang="en-US"/>
          </a:p>
        </p:txBody>
      </p:sp>
      <p:sp>
        <p:nvSpPr>
          <p:cNvPr id="33795" name="Rectangle 2"/>
          <p:cNvSpPr>
            <a:spLocks noGrp="1" noChangeArrowheads="1"/>
          </p:cNvSpPr>
          <p:nvPr>
            <p:ph type="body" idx="1"/>
          </p:nvPr>
        </p:nvSpPr>
        <p:spPr>
          <a:xfrm>
            <a:off x="1268413" y="4332288"/>
            <a:ext cx="4325937" cy="4103687"/>
          </a:xfrm>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1078" tIns="44739" rIns="91078" bIns="44739"/>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smtClean="0"/>
              <a:t>Your home directory will have permissions 711 by default.</a:t>
            </a:r>
            <a:br>
              <a:rPr lang="en-US" sz="1200" dirty="0" smtClean="0"/>
            </a:br>
            <a:r>
              <a:rPr lang="en-US" sz="1200" dirty="0" smtClean="0"/>
              <a:t>These permissions mean the following:</a:t>
            </a:r>
            <a:br>
              <a:rPr lang="en-US" sz="1200" dirty="0" smtClean="0"/>
            </a:br>
            <a:r>
              <a:rPr lang="en-US" sz="1200" dirty="0" smtClean="0"/>
              <a:t>7 = 4+2+1:You (the owner) can read/write/execute</a:t>
            </a:r>
            <a:br>
              <a:rPr lang="en-US" sz="1200" dirty="0" smtClean="0"/>
            </a:br>
            <a:r>
              <a:rPr lang="en-US" sz="1200" dirty="0" smtClean="0"/>
              <a:t>1 = 1:Other users in your group can cd/execute but not read or write </a:t>
            </a:r>
            <a:br>
              <a:rPr lang="en-US" sz="1200" dirty="0" smtClean="0"/>
            </a:br>
            <a:r>
              <a:rPr lang="en-US" sz="1200" dirty="0" smtClean="0"/>
              <a:t>1 = 1:Other users not in your group can cd/execute but not read or </a:t>
            </a:r>
            <a:br>
              <a:rPr lang="en-US" sz="1200" dirty="0" smtClean="0"/>
            </a:br>
            <a:r>
              <a:rPr lang="en-US" sz="1200" dirty="0" smtClean="0"/>
              <a:t>write</a:t>
            </a:r>
            <a:endParaRPr lang="en-US" sz="1200" dirty="0" smtClean="0">
              <a:solidFill>
                <a:srgbClr val="FF0000"/>
              </a:solidFill>
              <a:latin typeface="Calibri"/>
              <a:cs typeface="Calibri"/>
            </a:endParaRPr>
          </a:p>
          <a:p>
            <a:endParaRPr lang="en-US" altLang="zh-CN" dirty="0">
              <a:latin typeface="Times New Roman" charset="0"/>
              <a:ea typeface="宋体" charset="0"/>
              <a:cs typeface="宋体" charset="0"/>
            </a:endParaRPr>
          </a:p>
        </p:txBody>
      </p:sp>
      <p:sp>
        <p:nvSpPr>
          <p:cNvPr id="33796" name="Rectangle 3"/>
          <p:cNvSpPr>
            <a:spLocks noGrp="1" noRot="1" noChangeAspect="1" noChangeArrowheads="1" noTextEdit="1"/>
          </p:cNvSpPr>
          <p:nvPr>
            <p:ph type="sldImg"/>
          </p:nvPr>
        </p:nvSpPr>
        <p:spPr>
          <a:xfrm>
            <a:off x="430213" y="682625"/>
            <a:ext cx="6076950" cy="3419475"/>
          </a:xfrm>
          <a:noFill/>
          <a:ln w="12700" cap="flat">
            <a:solidFill>
              <a:schemeClr val="tx1"/>
            </a:solidFill>
          </a:ln>
          <a:extLst>
            <a:ext uri="{AF507438-7753-43e0-B8FC-AC1667EBCBE1}">
              <a14:hiddenEffects xmlns="" xmlns:a14="http://schemas.microsoft.com/office/drawing/2010/main">
                <a:effectLst>
                  <a:outerShdw dist="35921" dir="2700000" algn="ctr" rotWithShape="0">
                    <a:srgbClr val="808080"/>
                  </a:outerShdw>
                </a:effectLst>
              </a14:hiddenEffects>
            </a:ext>
          </a:extLst>
        </p:spPr>
      </p:sp>
    </p:spTree>
    <p:extLst>
      <p:ext uri="{BB962C8B-B14F-4D97-AF65-F5344CB8AC3E}">
        <p14:creationId xmlns:p14="http://schemas.microsoft.com/office/powerpoint/2010/main" val="12139341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136001BF-5C93-2C4D-93AB-4EFF24E249BA}" type="slidenum">
              <a:rPr lang="en-US"/>
              <a:pPr/>
              <a:t>17</a:t>
            </a:fld>
            <a:endParaRPr lang="en-US"/>
          </a:p>
        </p:txBody>
      </p:sp>
      <p:sp>
        <p:nvSpPr>
          <p:cNvPr id="33795" name="Rectangle 2"/>
          <p:cNvSpPr>
            <a:spLocks noGrp="1" noChangeArrowheads="1"/>
          </p:cNvSpPr>
          <p:nvPr>
            <p:ph type="body" idx="1"/>
          </p:nvPr>
        </p:nvSpPr>
        <p:spPr>
          <a:xfrm>
            <a:off x="1268413" y="4332288"/>
            <a:ext cx="4325937" cy="4103687"/>
          </a:xfrm>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1078" tIns="44739" rIns="91078" bIns="44739"/>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smtClean="0"/>
              <a:t>Your home directory will have permissions 711 by default.</a:t>
            </a:r>
            <a:br>
              <a:rPr lang="en-US" sz="1200" dirty="0" smtClean="0"/>
            </a:br>
            <a:r>
              <a:rPr lang="en-US" sz="1200" dirty="0" smtClean="0"/>
              <a:t>These permissions mean the following:</a:t>
            </a:r>
            <a:br>
              <a:rPr lang="en-US" sz="1200" dirty="0" smtClean="0"/>
            </a:br>
            <a:r>
              <a:rPr lang="en-US" sz="1200" dirty="0" smtClean="0"/>
              <a:t>7 = 4+2+1:You (the owner) can read/write/execute</a:t>
            </a:r>
            <a:br>
              <a:rPr lang="en-US" sz="1200" dirty="0" smtClean="0"/>
            </a:br>
            <a:r>
              <a:rPr lang="en-US" sz="1200" dirty="0" smtClean="0"/>
              <a:t>1 = 1:Other users in your group can cd/execute but not read or write </a:t>
            </a:r>
            <a:br>
              <a:rPr lang="en-US" sz="1200" dirty="0" smtClean="0"/>
            </a:br>
            <a:r>
              <a:rPr lang="en-US" sz="1200" dirty="0" smtClean="0"/>
              <a:t>1 = 1:Other users not in your group can cd/execute but not read or </a:t>
            </a:r>
            <a:br>
              <a:rPr lang="en-US" sz="1200" dirty="0" smtClean="0"/>
            </a:br>
            <a:r>
              <a:rPr lang="en-US" sz="1200" dirty="0" smtClean="0"/>
              <a:t>write</a:t>
            </a:r>
            <a:endParaRPr lang="en-US" sz="1200" dirty="0" smtClean="0">
              <a:solidFill>
                <a:srgbClr val="FF0000"/>
              </a:solidFill>
              <a:latin typeface="Calibri"/>
              <a:cs typeface="Calibri"/>
            </a:endParaRPr>
          </a:p>
          <a:p>
            <a:endParaRPr lang="en-US" altLang="zh-CN" dirty="0">
              <a:latin typeface="Times New Roman" charset="0"/>
              <a:ea typeface="宋体" charset="0"/>
              <a:cs typeface="宋体" charset="0"/>
            </a:endParaRPr>
          </a:p>
        </p:txBody>
      </p:sp>
      <p:sp>
        <p:nvSpPr>
          <p:cNvPr id="33796" name="Rectangle 3"/>
          <p:cNvSpPr>
            <a:spLocks noGrp="1" noRot="1" noChangeAspect="1" noChangeArrowheads="1" noTextEdit="1"/>
          </p:cNvSpPr>
          <p:nvPr>
            <p:ph type="sldImg"/>
          </p:nvPr>
        </p:nvSpPr>
        <p:spPr>
          <a:xfrm>
            <a:off x="430213" y="682625"/>
            <a:ext cx="6076950" cy="3419475"/>
          </a:xfrm>
          <a:noFill/>
          <a:ln w="12700" cap="flat">
            <a:solidFill>
              <a:schemeClr val="tx1"/>
            </a:solidFill>
          </a:ln>
          <a:extLst>
            <a:ext uri="{AF507438-7753-43e0-B8FC-AC1667EBCBE1}">
              <a14:hiddenEffects xmlns="" xmlns:a14="http://schemas.microsoft.com/office/drawing/2010/main">
                <a:effectLst>
                  <a:outerShdw dist="35921" dir="2700000" algn="ctr" rotWithShape="0">
                    <a:srgbClr val="808080"/>
                  </a:outerShdw>
                </a:effectLst>
              </a14:hiddenEffects>
            </a:ext>
          </a:extLst>
        </p:spPr>
      </p:sp>
    </p:spTree>
    <p:extLst>
      <p:ext uri="{BB962C8B-B14F-4D97-AF65-F5344CB8AC3E}">
        <p14:creationId xmlns:p14="http://schemas.microsoft.com/office/powerpoint/2010/main" val="1497234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136001BF-5C93-2C4D-93AB-4EFF24E249BA}" type="slidenum">
              <a:rPr lang="en-US"/>
              <a:pPr/>
              <a:t>18</a:t>
            </a:fld>
            <a:endParaRPr lang="en-US"/>
          </a:p>
        </p:txBody>
      </p:sp>
      <p:sp>
        <p:nvSpPr>
          <p:cNvPr id="33795" name="Rectangle 2"/>
          <p:cNvSpPr>
            <a:spLocks noGrp="1" noChangeArrowheads="1"/>
          </p:cNvSpPr>
          <p:nvPr>
            <p:ph type="body" idx="1"/>
          </p:nvPr>
        </p:nvSpPr>
        <p:spPr>
          <a:xfrm>
            <a:off x="1268413" y="4332288"/>
            <a:ext cx="4325937" cy="4103687"/>
          </a:xfrm>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1078" tIns="44739" rIns="91078" bIns="44739"/>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smtClean="0"/>
              <a:t>Your home directory will have permissions 711 by default.</a:t>
            </a:r>
            <a:br>
              <a:rPr lang="en-US" sz="1200" dirty="0" smtClean="0"/>
            </a:br>
            <a:r>
              <a:rPr lang="en-US" sz="1200" dirty="0" smtClean="0"/>
              <a:t>These permissions mean the following:</a:t>
            </a:r>
            <a:br>
              <a:rPr lang="en-US" sz="1200" dirty="0" smtClean="0"/>
            </a:br>
            <a:r>
              <a:rPr lang="en-US" sz="1200" dirty="0" smtClean="0"/>
              <a:t>7 = 4+2+1:You (the owner) can read/write/execute</a:t>
            </a:r>
            <a:br>
              <a:rPr lang="en-US" sz="1200" dirty="0" smtClean="0"/>
            </a:br>
            <a:r>
              <a:rPr lang="en-US" sz="1200" dirty="0" smtClean="0"/>
              <a:t>1 = 1:Other users in your group can cd/execute but not read or write </a:t>
            </a:r>
            <a:br>
              <a:rPr lang="en-US" sz="1200" dirty="0" smtClean="0"/>
            </a:br>
            <a:r>
              <a:rPr lang="en-US" sz="1200" dirty="0" smtClean="0"/>
              <a:t>1 = 1:Other users not in your group can cd/execute but not read or </a:t>
            </a:r>
            <a:br>
              <a:rPr lang="en-US" sz="1200" dirty="0" smtClean="0"/>
            </a:br>
            <a:r>
              <a:rPr lang="en-US" sz="1200" dirty="0" smtClean="0"/>
              <a:t>write</a:t>
            </a:r>
            <a:endParaRPr lang="en-US" sz="1200" dirty="0" smtClean="0">
              <a:solidFill>
                <a:srgbClr val="FF0000"/>
              </a:solidFill>
              <a:latin typeface="Calibri"/>
              <a:cs typeface="Calibri"/>
            </a:endParaRPr>
          </a:p>
          <a:p>
            <a:endParaRPr lang="en-US" altLang="zh-CN" dirty="0">
              <a:latin typeface="Times New Roman" charset="0"/>
              <a:ea typeface="宋体" charset="0"/>
              <a:cs typeface="宋体" charset="0"/>
            </a:endParaRPr>
          </a:p>
        </p:txBody>
      </p:sp>
      <p:sp>
        <p:nvSpPr>
          <p:cNvPr id="33796" name="Rectangle 3"/>
          <p:cNvSpPr>
            <a:spLocks noGrp="1" noRot="1" noChangeAspect="1" noChangeArrowheads="1" noTextEdit="1"/>
          </p:cNvSpPr>
          <p:nvPr>
            <p:ph type="sldImg"/>
          </p:nvPr>
        </p:nvSpPr>
        <p:spPr>
          <a:xfrm>
            <a:off x="430213" y="682625"/>
            <a:ext cx="6076950" cy="3419475"/>
          </a:xfrm>
          <a:noFill/>
          <a:ln w="12700" cap="flat">
            <a:solidFill>
              <a:schemeClr val="tx1"/>
            </a:solidFill>
          </a:ln>
          <a:extLst>
            <a:ext uri="{AF507438-7753-43e0-B8FC-AC1667EBCBE1}">
              <a14:hiddenEffects xmlns="" xmlns:a14="http://schemas.microsoft.com/office/drawing/2010/main">
                <a:effectLst>
                  <a:outerShdw dist="35921" dir="2700000" algn="ctr" rotWithShape="0">
                    <a:srgbClr val="808080"/>
                  </a:outerShdw>
                </a:effectLst>
              </a14:hiddenEffects>
            </a:ext>
          </a:extLst>
        </p:spPr>
      </p:sp>
    </p:spTree>
    <p:extLst>
      <p:ext uri="{BB962C8B-B14F-4D97-AF65-F5344CB8AC3E}">
        <p14:creationId xmlns:p14="http://schemas.microsoft.com/office/powerpoint/2010/main" val="19528201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136001BF-5C93-2C4D-93AB-4EFF24E249BA}" type="slidenum">
              <a:rPr lang="en-US"/>
              <a:pPr/>
              <a:t>19</a:t>
            </a:fld>
            <a:endParaRPr lang="en-US"/>
          </a:p>
        </p:txBody>
      </p:sp>
      <p:sp>
        <p:nvSpPr>
          <p:cNvPr id="33795" name="Rectangle 2"/>
          <p:cNvSpPr>
            <a:spLocks noGrp="1" noChangeArrowheads="1"/>
          </p:cNvSpPr>
          <p:nvPr>
            <p:ph type="body" idx="1"/>
          </p:nvPr>
        </p:nvSpPr>
        <p:spPr>
          <a:xfrm>
            <a:off x="1268413" y="4332288"/>
            <a:ext cx="4325937" cy="4103687"/>
          </a:xfrm>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1078" tIns="44739" rIns="91078" bIns="44739"/>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pitchFamily="18" charset="0"/>
                <a:ea typeface="ＭＳ Ｐゴシック" charset="0"/>
                <a:cs typeface="+mn-cs"/>
              </a:rPr>
              <a:t>you have to implement the interface between user-mode programs ("</a:t>
            </a:r>
            <a:r>
              <a:rPr lang="en-US" sz="1200" u="sng" kern="1200" dirty="0" err="1" smtClean="0">
                <a:solidFill>
                  <a:schemeClr val="tx1"/>
                </a:solidFill>
                <a:effectLst/>
                <a:latin typeface="Times New Roman" pitchFamily="18" charset="0"/>
                <a:ea typeface="ＭＳ Ｐゴシック" charset="0"/>
                <a:cs typeface="+mn-cs"/>
              </a:rPr>
              <a:t>userland</a:t>
            </a:r>
            <a:r>
              <a:rPr lang="en-US" sz="1200" kern="1200" dirty="0" smtClean="0">
                <a:solidFill>
                  <a:schemeClr val="tx1"/>
                </a:solidFill>
                <a:effectLst/>
                <a:latin typeface="Times New Roman" pitchFamily="18" charset="0"/>
                <a:ea typeface="ＭＳ Ｐゴシック" charset="0"/>
                <a:cs typeface="+mn-cs"/>
              </a:rPr>
              <a:t>") and the kernel. You will be provided part of the code needed for this assignment, and you are required to design and implement the missing pieces. Your job also includes implementation of the subsystem that keeps track of the multiple tasks you will have in the future. Importantly, you need to design data structures for "process" (Hint: look at kernel include files of your favorite operating system for suggestions, </a:t>
            </a:r>
            <a:endParaRPr lang="en-US" altLang="zh-CN" dirty="0">
              <a:latin typeface="Times New Roman" charset="0"/>
              <a:ea typeface="宋体" charset="0"/>
              <a:cs typeface="宋体" charset="0"/>
            </a:endParaRPr>
          </a:p>
        </p:txBody>
      </p:sp>
      <p:sp>
        <p:nvSpPr>
          <p:cNvPr id="33796" name="Rectangle 3"/>
          <p:cNvSpPr>
            <a:spLocks noGrp="1" noRot="1" noChangeAspect="1" noChangeArrowheads="1" noTextEdit="1"/>
          </p:cNvSpPr>
          <p:nvPr>
            <p:ph type="sldImg"/>
          </p:nvPr>
        </p:nvSpPr>
        <p:spPr>
          <a:xfrm>
            <a:off x="430213" y="682625"/>
            <a:ext cx="6076950" cy="3419475"/>
          </a:xfrm>
          <a:noFill/>
          <a:ln w="12700" cap="flat">
            <a:solidFill>
              <a:schemeClr val="tx1"/>
            </a:solidFill>
          </a:ln>
          <a:extLst>
            <a:ext uri="{AF507438-7753-43e0-B8FC-AC1667EBCBE1}">
              <a14:hiddenEffects xmlns="" xmlns:a14="http://schemas.microsoft.com/office/drawing/2010/main">
                <a:effectLst>
                  <a:outerShdw dist="35921" dir="2700000" algn="ctr" rotWithShape="0">
                    <a:srgbClr val="808080"/>
                  </a:outerShdw>
                </a:effectLst>
              </a14:hiddenEffects>
            </a:ext>
          </a:extLst>
        </p:spPr>
      </p:sp>
    </p:spTree>
    <p:extLst>
      <p:ext uri="{BB962C8B-B14F-4D97-AF65-F5344CB8AC3E}">
        <p14:creationId xmlns:p14="http://schemas.microsoft.com/office/powerpoint/2010/main" val="10559192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136001BF-5C93-2C4D-93AB-4EFF24E249BA}" type="slidenum">
              <a:rPr lang="en-US"/>
              <a:pPr/>
              <a:t>20</a:t>
            </a:fld>
            <a:endParaRPr lang="en-US"/>
          </a:p>
        </p:txBody>
      </p:sp>
      <p:sp>
        <p:nvSpPr>
          <p:cNvPr id="33795" name="Rectangle 2"/>
          <p:cNvSpPr>
            <a:spLocks noGrp="1" noChangeArrowheads="1"/>
          </p:cNvSpPr>
          <p:nvPr>
            <p:ph type="body" idx="1"/>
          </p:nvPr>
        </p:nvSpPr>
        <p:spPr>
          <a:xfrm>
            <a:off x="1268413" y="4332288"/>
            <a:ext cx="4325937" cy="4103687"/>
          </a:xfrm>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1078" tIns="44739" rIns="91078" bIns="44739"/>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pitchFamily="18" charset="0"/>
                <a:ea typeface="ＭＳ Ｐゴシック" charset="0"/>
                <a:cs typeface="+mn-cs"/>
              </a:rPr>
              <a:t>you have to implement the interface between user-mode programs ("</a:t>
            </a:r>
            <a:r>
              <a:rPr lang="en-US" sz="1200" u="sng" kern="1200" dirty="0" err="1" smtClean="0">
                <a:solidFill>
                  <a:schemeClr val="tx1"/>
                </a:solidFill>
                <a:effectLst/>
                <a:latin typeface="Times New Roman" pitchFamily="18" charset="0"/>
                <a:ea typeface="ＭＳ Ｐゴシック" charset="0"/>
                <a:cs typeface="+mn-cs"/>
              </a:rPr>
              <a:t>userland</a:t>
            </a:r>
            <a:r>
              <a:rPr lang="en-US" sz="1200" kern="1200" dirty="0" smtClean="0">
                <a:solidFill>
                  <a:schemeClr val="tx1"/>
                </a:solidFill>
                <a:effectLst/>
                <a:latin typeface="Times New Roman" pitchFamily="18" charset="0"/>
                <a:ea typeface="ＭＳ Ｐゴシック" charset="0"/>
                <a:cs typeface="+mn-cs"/>
              </a:rPr>
              <a:t>") and the kernel. You will be provided part of the code needed for this assignment, and you are required to design and implement the missing pieces. Your job also includes implementation of the subsystem that keeps track of the multiple tasks you will have in the future. Importantly, you need to design data structures for "process" (Hint: look at kernel include files of your favorite operating system for suggestions, </a:t>
            </a:r>
            <a:endParaRPr lang="en-US" altLang="zh-CN" dirty="0">
              <a:latin typeface="Times New Roman" charset="0"/>
              <a:ea typeface="宋体" charset="0"/>
              <a:cs typeface="宋体" charset="0"/>
            </a:endParaRPr>
          </a:p>
        </p:txBody>
      </p:sp>
      <p:sp>
        <p:nvSpPr>
          <p:cNvPr id="33796" name="Rectangle 3"/>
          <p:cNvSpPr>
            <a:spLocks noGrp="1" noRot="1" noChangeAspect="1" noChangeArrowheads="1" noTextEdit="1"/>
          </p:cNvSpPr>
          <p:nvPr>
            <p:ph type="sldImg"/>
          </p:nvPr>
        </p:nvSpPr>
        <p:spPr>
          <a:xfrm>
            <a:off x="430213" y="682625"/>
            <a:ext cx="6076950" cy="3419475"/>
          </a:xfrm>
          <a:noFill/>
          <a:ln w="12700" cap="flat">
            <a:solidFill>
              <a:schemeClr val="tx1"/>
            </a:solidFill>
          </a:ln>
          <a:extLst>
            <a:ext uri="{AF507438-7753-43e0-B8FC-AC1667EBCBE1}">
              <a14:hiddenEffects xmlns="" xmlns:a14="http://schemas.microsoft.com/office/drawing/2010/main">
                <a:effectLst>
                  <a:outerShdw dist="35921" dir="2700000" algn="ctr" rotWithShape="0">
                    <a:srgbClr val="808080"/>
                  </a:outerShdw>
                </a:effectLst>
              </a14:hiddenEffects>
            </a:ext>
          </a:extLst>
        </p:spPr>
      </p:sp>
    </p:spTree>
    <p:extLst>
      <p:ext uri="{BB962C8B-B14F-4D97-AF65-F5344CB8AC3E}">
        <p14:creationId xmlns:p14="http://schemas.microsoft.com/office/powerpoint/2010/main" val="299255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136001BF-5C93-2C4D-93AB-4EFF24E249BA}" type="slidenum">
              <a:rPr lang="en-US"/>
              <a:pPr/>
              <a:t>21</a:t>
            </a:fld>
            <a:endParaRPr lang="en-US"/>
          </a:p>
        </p:txBody>
      </p:sp>
      <p:sp>
        <p:nvSpPr>
          <p:cNvPr id="33795" name="Rectangle 2"/>
          <p:cNvSpPr>
            <a:spLocks noGrp="1" noChangeArrowheads="1"/>
          </p:cNvSpPr>
          <p:nvPr>
            <p:ph type="body" idx="1"/>
          </p:nvPr>
        </p:nvSpPr>
        <p:spPr>
          <a:xfrm>
            <a:off x="1268413" y="4332288"/>
            <a:ext cx="4325937" cy="4103687"/>
          </a:xfrm>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1078" tIns="44739" rIns="91078" bIns="44739"/>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pitchFamily="18" charset="0"/>
                <a:ea typeface="ＭＳ Ｐゴシック" charset="0"/>
                <a:cs typeface="+mn-cs"/>
              </a:rPr>
              <a:t>you have to implement the interface between user-mode programs ("</a:t>
            </a:r>
            <a:r>
              <a:rPr lang="en-US" sz="1200" u="sng" kern="1200" dirty="0" err="1" smtClean="0">
                <a:solidFill>
                  <a:schemeClr val="tx1"/>
                </a:solidFill>
                <a:effectLst/>
                <a:latin typeface="Times New Roman" pitchFamily="18" charset="0"/>
                <a:ea typeface="ＭＳ Ｐゴシック" charset="0"/>
                <a:cs typeface="+mn-cs"/>
              </a:rPr>
              <a:t>userland</a:t>
            </a:r>
            <a:r>
              <a:rPr lang="en-US" sz="1200" kern="1200" dirty="0" smtClean="0">
                <a:solidFill>
                  <a:schemeClr val="tx1"/>
                </a:solidFill>
                <a:effectLst/>
                <a:latin typeface="Times New Roman" pitchFamily="18" charset="0"/>
                <a:ea typeface="ＭＳ Ｐゴシック" charset="0"/>
                <a:cs typeface="+mn-cs"/>
              </a:rPr>
              <a:t>") and the kernel. You will be provided part of the code needed for this assignment, and you are required to design and implement the missing pieces. Your job also includes implementation of the subsystem that keeps track of the multiple tasks you will have in the future. Importantly, you need to design data structures for "process" (Hint: look at kernel include files of your favorite operating system for suggestions, </a:t>
            </a:r>
            <a:endParaRPr lang="en-US" altLang="zh-CN" dirty="0">
              <a:latin typeface="Times New Roman" charset="0"/>
              <a:ea typeface="宋体" charset="0"/>
              <a:cs typeface="宋体" charset="0"/>
            </a:endParaRPr>
          </a:p>
        </p:txBody>
      </p:sp>
      <p:sp>
        <p:nvSpPr>
          <p:cNvPr id="33796" name="Rectangle 3"/>
          <p:cNvSpPr>
            <a:spLocks noGrp="1" noRot="1" noChangeAspect="1" noChangeArrowheads="1" noTextEdit="1"/>
          </p:cNvSpPr>
          <p:nvPr>
            <p:ph type="sldImg"/>
          </p:nvPr>
        </p:nvSpPr>
        <p:spPr>
          <a:xfrm>
            <a:off x="430213" y="682625"/>
            <a:ext cx="6076950" cy="3419475"/>
          </a:xfrm>
          <a:noFill/>
          <a:ln w="12700" cap="flat">
            <a:solidFill>
              <a:schemeClr val="tx1"/>
            </a:solidFill>
          </a:ln>
          <a:extLst>
            <a:ext uri="{AF507438-7753-43e0-B8FC-AC1667EBCBE1}">
              <a14:hiddenEffects xmlns="" xmlns:a14="http://schemas.microsoft.com/office/drawing/2010/main">
                <a:effectLst>
                  <a:outerShdw dist="35921" dir="2700000" algn="ctr" rotWithShape="0">
                    <a:srgbClr val="808080"/>
                  </a:outerShdw>
                </a:effectLst>
              </a14:hiddenEffects>
            </a:ext>
          </a:extLst>
        </p:spPr>
      </p:sp>
    </p:spTree>
    <p:extLst>
      <p:ext uri="{BB962C8B-B14F-4D97-AF65-F5344CB8AC3E}">
        <p14:creationId xmlns:p14="http://schemas.microsoft.com/office/powerpoint/2010/main" val="447058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a:t>
            </a:r>
            <a:r>
              <a:rPr lang="en-US" baseline="0" dirty="0" smtClean="0"/>
              <a:t> Weeks -&gt; 3 Weeks (part 1).</a:t>
            </a:r>
            <a:endParaRPr lang="en-US" dirty="0"/>
          </a:p>
        </p:txBody>
      </p:sp>
      <p:sp>
        <p:nvSpPr>
          <p:cNvPr id="4" name="Slide Number Placeholder 3"/>
          <p:cNvSpPr>
            <a:spLocks noGrp="1"/>
          </p:cNvSpPr>
          <p:nvPr>
            <p:ph type="sldNum" sz="quarter" idx="10"/>
          </p:nvPr>
        </p:nvSpPr>
        <p:spPr/>
        <p:txBody>
          <a:bodyPr/>
          <a:lstStyle/>
          <a:p>
            <a:fld id="{3A5ED838-7CEF-5E43-9B07-AFB1A331F072}" type="slidenum">
              <a:rPr lang="en-US" smtClean="0"/>
              <a:pPr/>
              <a:t>3</a:t>
            </a:fld>
            <a:endParaRPr lang="en-US"/>
          </a:p>
        </p:txBody>
      </p:sp>
    </p:spTree>
    <p:extLst>
      <p:ext uri="{BB962C8B-B14F-4D97-AF65-F5344CB8AC3E}">
        <p14:creationId xmlns:p14="http://schemas.microsoft.com/office/powerpoint/2010/main" val="10373884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136001BF-5C93-2C4D-93AB-4EFF24E249BA}" type="slidenum">
              <a:rPr lang="en-US"/>
              <a:pPr/>
              <a:t>22</a:t>
            </a:fld>
            <a:endParaRPr lang="en-US"/>
          </a:p>
        </p:txBody>
      </p:sp>
      <p:sp>
        <p:nvSpPr>
          <p:cNvPr id="33795" name="Rectangle 2"/>
          <p:cNvSpPr>
            <a:spLocks noGrp="1" noChangeArrowheads="1"/>
          </p:cNvSpPr>
          <p:nvPr>
            <p:ph type="body" idx="1"/>
          </p:nvPr>
        </p:nvSpPr>
        <p:spPr>
          <a:xfrm>
            <a:off x="1268413" y="4332288"/>
            <a:ext cx="4325937" cy="4103687"/>
          </a:xfrm>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1078" tIns="44739" rIns="91078" bIns="44739"/>
          <a:lstStyle/>
          <a:p>
            <a:endParaRPr lang="en-US" altLang="zh-CN">
              <a:latin typeface="Times New Roman" charset="0"/>
              <a:ea typeface="宋体" charset="0"/>
              <a:cs typeface="宋体" charset="0"/>
            </a:endParaRPr>
          </a:p>
        </p:txBody>
      </p:sp>
      <p:sp>
        <p:nvSpPr>
          <p:cNvPr id="33796" name="Rectangle 3"/>
          <p:cNvSpPr>
            <a:spLocks noGrp="1" noRot="1" noChangeAspect="1" noChangeArrowheads="1" noTextEdit="1"/>
          </p:cNvSpPr>
          <p:nvPr>
            <p:ph type="sldImg"/>
          </p:nvPr>
        </p:nvSpPr>
        <p:spPr>
          <a:xfrm>
            <a:off x="430213" y="682625"/>
            <a:ext cx="6076950" cy="3419475"/>
          </a:xfrm>
          <a:noFill/>
          <a:ln w="12700" cap="flat">
            <a:solidFill>
              <a:schemeClr val="tx1"/>
            </a:solidFill>
          </a:ln>
          <a:extLst>
            <a:ext uri="{AF507438-7753-43e0-B8FC-AC1667EBCBE1}">
              <a14:hiddenEffects xmlns="" xmlns:a14="http://schemas.microsoft.com/office/drawing/2010/main">
                <a:effectLst>
                  <a:outerShdw dist="35921" dir="2700000" algn="ctr" rotWithShape="0">
                    <a:srgbClr val="808080"/>
                  </a:outerShdw>
                </a:effectLst>
              </a14:hiddenEffects>
            </a:ext>
          </a:extLst>
        </p:spPr>
      </p:sp>
    </p:spTree>
    <p:extLst>
      <p:ext uri="{BB962C8B-B14F-4D97-AF65-F5344CB8AC3E}">
        <p14:creationId xmlns:p14="http://schemas.microsoft.com/office/powerpoint/2010/main" val="18068323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136001BF-5C93-2C4D-93AB-4EFF24E249BA}" type="slidenum">
              <a:rPr lang="en-US"/>
              <a:pPr/>
              <a:t>23</a:t>
            </a:fld>
            <a:endParaRPr lang="en-US"/>
          </a:p>
        </p:txBody>
      </p:sp>
      <p:sp>
        <p:nvSpPr>
          <p:cNvPr id="33795" name="Rectangle 2"/>
          <p:cNvSpPr>
            <a:spLocks noGrp="1" noChangeArrowheads="1"/>
          </p:cNvSpPr>
          <p:nvPr>
            <p:ph type="body" idx="1"/>
          </p:nvPr>
        </p:nvSpPr>
        <p:spPr>
          <a:xfrm>
            <a:off x="1268413" y="4332288"/>
            <a:ext cx="4325937" cy="4103687"/>
          </a:xfrm>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1078" tIns="44739" rIns="91078" bIns="44739"/>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pitchFamily="18" charset="0"/>
                <a:ea typeface="ＭＳ Ｐゴシック" charset="0"/>
                <a:cs typeface="+mn-cs"/>
              </a:rPr>
              <a:t>you have to implement the interface between user-mode programs ("</a:t>
            </a:r>
            <a:r>
              <a:rPr lang="en-US" sz="1200" u="sng" kern="1200" dirty="0" err="1" smtClean="0">
                <a:solidFill>
                  <a:schemeClr val="tx1"/>
                </a:solidFill>
                <a:effectLst/>
                <a:latin typeface="Times New Roman" pitchFamily="18" charset="0"/>
                <a:ea typeface="ＭＳ Ｐゴシック" charset="0"/>
                <a:cs typeface="+mn-cs"/>
              </a:rPr>
              <a:t>userland</a:t>
            </a:r>
            <a:r>
              <a:rPr lang="en-US" sz="1200" kern="1200" dirty="0" smtClean="0">
                <a:solidFill>
                  <a:schemeClr val="tx1"/>
                </a:solidFill>
                <a:effectLst/>
                <a:latin typeface="Times New Roman" pitchFamily="18" charset="0"/>
                <a:ea typeface="ＭＳ Ｐゴシック" charset="0"/>
                <a:cs typeface="+mn-cs"/>
              </a:rPr>
              <a:t>") and the kernel. You will be provided part of the code needed for this assignment, and you are required to design and implement the missing pieces. Your job also includes implementation of the subsystem that keeps track of the multiple tasks you will have in the future. Importantly, you need to design data structures for "process" (Hint: look at kernel include files of your favorite operating system for suggestions, </a:t>
            </a:r>
            <a:endParaRPr lang="en-US" altLang="zh-CN" dirty="0">
              <a:latin typeface="Times New Roman" charset="0"/>
              <a:ea typeface="宋体" charset="0"/>
              <a:cs typeface="宋体" charset="0"/>
            </a:endParaRPr>
          </a:p>
        </p:txBody>
      </p:sp>
      <p:sp>
        <p:nvSpPr>
          <p:cNvPr id="33796" name="Rectangle 3"/>
          <p:cNvSpPr>
            <a:spLocks noGrp="1" noRot="1" noChangeAspect="1" noChangeArrowheads="1" noTextEdit="1"/>
          </p:cNvSpPr>
          <p:nvPr>
            <p:ph type="sldImg"/>
          </p:nvPr>
        </p:nvSpPr>
        <p:spPr>
          <a:xfrm>
            <a:off x="430213" y="682625"/>
            <a:ext cx="6076950" cy="3419475"/>
          </a:xfrm>
          <a:noFill/>
          <a:ln w="12700" cap="flat">
            <a:solidFill>
              <a:schemeClr val="tx1"/>
            </a:solidFill>
          </a:ln>
          <a:extLst>
            <a:ext uri="{AF507438-7753-43e0-B8FC-AC1667EBCBE1}">
              <a14:hiddenEffects xmlns="" xmlns:a14="http://schemas.microsoft.com/office/drawing/2010/main">
                <a:effectLst>
                  <a:outerShdw dist="35921" dir="2700000" algn="ctr" rotWithShape="0">
                    <a:srgbClr val="808080"/>
                  </a:outerShdw>
                </a:effectLst>
              </a14:hiddenEffects>
            </a:ext>
          </a:extLst>
        </p:spPr>
      </p:sp>
    </p:spTree>
    <p:extLst>
      <p:ext uri="{BB962C8B-B14F-4D97-AF65-F5344CB8AC3E}">
        <p14:creationId xmlns:p14="http://schemas.microsoft.com/office/powerpoint/2010/main" val="20123193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136001BF-5C93-2C4D-93AB-4EFF24E249BA}" type="slidenum">
              <a:rPr lang="en-US"/>
              <a:pPr/>
              <a:t>24</a:t>
            </a:fld>
            <a:endParaRPr lang="en-US"/>
          </a:p>
        </p:txBody>
      </p:sp>
      <p:sp>
        <p:nvSpPr>
          <p:cNvPr id="33795" name="Rectangle 2"/>
          <p:cNvSpPr>
            <a:spLocks noGrp="1" noChangeArrowheads="1"/>
          </p:cNvSpPr>
          <p:nvPr>
            <p:ph type="body" idx="1"/>
          </p:nvPr>
        </p:nvSpPr>
        <p:spPr>
          <a:xfrm>
            <a:off x="1268413" y="4332288"/>
            <a:ext cx="4325937" cy="4103687"/>
          </a:xfrm>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1078" tIns="44739" rIns="91078" bIns="44739"/>
          <a:lstStyle/>
          <a:p>
            <a:endParaRPr lang="en-US" altLang="zh-CN">
              <a:latin typeface="Times New Roman" charset="0"/>
              <a:ea typeface="宋体" charset="0"/>
              <a:cs typeface="宋体" charset="0"/>
            </a:endParaRPr>
          </a:p>
        </p:txBody>
      </p:sp>
      <p:sp>
        <p:nvSpPr>
          <p:cNvPr id="33796" name="Rectangle 3"/>
          <p:cNvSpPr>
            <a:spLocks noGrp="1" noRot="1" noChangeAspect="1" noChangeArrowheads="1" noTextEdit="1"/>
          </p:cNvSpPr>
          <p:nvPr>
            <p:ph type="sldImg"/>
          </p:nvPr>
        </p:nvSpPr>
        <p:spPr>
          <a:xfrm>
            <a:off x="430213" y="682625"/>
            <a:ext cx="6076950" cy="3419475"/>
          </a:xfrm>
          <a:noFill/>
          <a:ln w="12700" cap="flat">
            <a:solidFill>
              <a:schemeClr val="tx1"/>
            </a:solidFill>
          </a:ln>
          <a:extLst>
            <a:ext uri="{AF507438-7753-43e0-B8FC-AC1667EBCBE1}">
              <a14:hiddenEffects xmlns="" xmlns:a14="http://schemas.microsoft.com/office/drawing/2010/main">
                <a:effectLst>
                  <a:outerShdw dist="35921" dir="2700000" algn="ctr" rotWithShape="0">
                    <a:srgbClr val="808080"/>
                  </a:outerShdw>
                </a:effectLst>
              </a14:hiddenEffects>
            </a:ext>
          </a:extLst>
        </p:spPr>
      </p:sp>
    </p:spTree>
    <p:extLst>
      <p:ext uri="{BB962C8B-B14F-4D97-AF65-F5344CB8AC3E}">
        <p14:creationId xmlns:p14="http://schemas.microsoft.com/office/powerpoint/2010/main" val="3318462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136001BF-5C93-2C4D-93AB-4EFF24E249BA}" type="slidenum">
              <a:rPr lang="en-US"/>
              <a:pPr/>
              <a:t>25</a:t>
            </a:fld>
            <a:endParaRPr lang="en-US"/>
          </a:p>
        </p:txBody>
      </p:sp>
      <p:sp>
        <p:nvSpPr>
          <p:cNvPr id="33795" name="Rectangle 2"/>
          <p:cNvSpPr>
            <a:spLocks noGrp="1" noChangeArrowheads="1"/>
          </p:cNvSpPr>
          <p:nvPr>
            <p:ph type="body" idx="1"/>
          </p:nvPr>
        </p:nvSpPr>
        <p:spPr>
          <a:xfrm>
            <a:off x="1268413" y="4332288"/>
            <a:ext cx="4325937" cy="4103687"/>
          </a:xfrm>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1078" tIns="44739" rIns="91078" bIns="44739"/>
          <a:lstStyle/>
          <a:p>
            <a:r>
              <a:rPr lang="en-US" altLang="zh-CN" dirty="0" smtClean="0">
                <a:latin typeface="Times New Roman" charset="0"/>
                <a:ea typeface="宋体" charset="0"/>
                <a:cs typeface="宋体" charset="0"/>
              </a:rPr>
              <a:t>MPIS control executions</a:t>
            </a:r>
            <a:endParaRPr lang="en-US" altLang="zh-CN" dirty="0">
              <a:latin typeface="Times New Roman" charset="0"/>
              <a:ea typeface="宋体" charset="0"/>
              <a:cs typeface="宋体" charset="0"/>
            </a:endParaRPr>
          </a:p>
        </p:txBody>
      </p:sp>
      <p:sp>
        <p:nvSpPr>
          <p:cNvPr id="33796" name="Rectangle 3"/>
          <p:cNvSpPr>
            <a:spLocks noGrp="1" noRot="1" noChangeAspect="1" noChangeArrowheads="1" noTextEdit="1"/>
          </p:cNvSpPr>
          <p:nvPr>
            <p:ph type="sldImg"/>
          </p:nvPr>
        </p:nvSpPr>
        <p:spPr>
          <a:xfrm>
            <a:off x="430213" y="682625"/>
            <a:ext cx="6076950" cy="3419475"/>
          </a:xfrm>
          <a:noFill/>
          <a:ln w="12700" cap="flat">
            <a:solidFill>
              <a:schemeClr val="tx1"/>
            </a:solidFill>
          </a:ln>
          <a:extLst>
            <a:ext uri="{AF507438-7753-43e0-B8FC-AC1667EBCBE1}">
              <a14:hiddenEffects xmlns="" xmlns:a14="http://schemas.microsoft.com/office/drawing/2010/main">
                <a:effectLst>
                  <a:outerShdw dist="35921" dir="2700000" algn="ctr" rotWithShape="0">
                    <a:srgbClr val="808080"/>
                  </a:outerShdw>
                </a:effectLst>
              </a14:hiddenEffects>
            </a:ext>
          </a:extLst>
        </p:spPr>
      </p:sp>
    </p:spTree>
    <p:extLst>
      <p:ext uri="{BB962C8B-B14F-4D97-AF65-F5344CB8AC3E}">
        <p14:creationId xmlns:p14="http://schemas.microsoft.com/office/powerpoint/2010/main" val="3248924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136001BF-5C93-2C4D-93AB-4EFF24E249BA}" type="slidenum">
              <a:rPr lang="en-US"/>
              <a:pPr/>
              <a:t>26</a:t>
            </a:fld>
            <a:endParaRPr lang="en-US"/>
          </a:p>
        </p:txBody>
      </p:sp>
      <p:sp>
        <p:nvSpPr>
          <p:cNvPr id="33795" name="Rectangle 2"/>
          <p:cNvSpPr>
            <a:spLocks noGrp="1" noChangeArrowheads="1"/>
          </p:cNvSpPr>
          <p:nvPr>
            <p:ph type="body" idx="1"/>
          </p:nvPr>
        </p:nvSpPr>
        <p:spPr>
          <a:xfrm>
            <a:off x="1268413" y="4332288"/>
            <a:ext cx="4325937" cy="4103687"/>
          </a:xfrm>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1078" tIns="44739" rIns="91078" bIns="44739"/>
          <a:lstStyle/>
          <a:p>
            <a:endParaRPr lang="en-US" altLang="zh-CN">
              <a:latin typeface="Times New Roman" charset="0"/>
              <a:ea typeface="宋体" charset="0"/>
              <a:cs typeface="宋体" charset="0"/>
            </a:endParaRPr>
          </a:p>
        </p:txBody>
      </p:sp>
      <p:sp>
        <p:nvSpPr>
          <p:cNvPr id="33796" name="Rectangle 3"/>
          <p:cNvSpPr>
            <a:spLocks noGrp="1" noRot="1" noChangeAspect="1" noChangeArrowheads="1" noTextEdit="1"/>
          </p:cNvSpPr>
          <p:nvPr>
            <p:ph type="sldImg"/>
          </p:nvPr>
        </p:nvSpPr>
        <p:spPr>
          <a:xfrm>
            <a:off x="430213" y="682625"/>
            <a:ext cx="6076950" cy="3419475"/>
          </a:xfrm>
          <a:noFill/>
          <a:ln w="12700" cap="flat">
            <a:solidFill>
              <a:schemeClr val="tx1"/>
            </a:solidFill>
          </a:ln>
          <a:extLst>
            <a:ext uri="{AF507438-7753-43e0-B8FC-AC1667EBCBE1}">
              <a14:hiddenEffects xmlns="" xmlns:a14="http://schemas.microsoft.com/office/drawing/2010/main">
                <a:effectLst>
                  <a:outerShdw dist="35921" dir="2700000" algn="ctr" rotWithShape="0">
                    <a:srgbClr val="808080"/>
                  </a:outerShdw>
                </a:effectLst>
              </a14:hiddenEffects>
            </a:ext>
          </a:extLst>
        </p:spPr>
      </p:sp>
    </p:spTree>
    <p:extLst>
      <p:ext uri="{BB962C8B-B14F-4D97-AF65-F5344CB8AC3E}">
        <p14:creationId xmlns:p14="http://schemas.microsoft.com/office/powerpoint/2010/main" val="15646655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136001BF-5C93-2C4D-93AB-4EFF24E249BA}" type="slidenum">
              <a:rPr lang="en-US"/>
              <a:pPr/>
              <a:t>27</a:t>
            </a:fld>
            <a:endParaRPr lang="en-US"/>
          </a:p>
        </p:txBody>
      </p:sp>
      <p:sp>
        <p:nvSpPr>
          <p:cNvPr id="33795" name="Rectangle 2"/>
          <p:cNvSpPr>
            <a:spLocks noGrp="1" noChangeArrowheads="1"/>
          </p:cNvSpPr>
          <p:nvPr>
            <p:ph type="body" idx="1"/>
          </p:nvPr>
        </p:nvSpPr>
        <p:spPr>
          <a:xfrm>
            <a:off x="1268413" y="4332288"/>
            <a:ext cx="4325937" cy="4103687"/>
          </a:xfrm>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1078" tIns="44739" rIns="91078" bIns="44739"/>
          <a:lstStyle/>
          <a:p>
            <a:endParaRPr lang="en-US" altLang="zh-CN">
              <a:latin typeface="Times New Roman" charset="0"/>
              <a:ea typeface="宋体" charset="0"/>
              <a:cs typeface="宋体" charset="0"/>
            </a:endParaRPr>
          </a:p>
        </p:txBody>
      </p:sp>
      <p:sp>
        <p:nvSpPr>
          <p:cNvPr id="33796" name="Rectangle 3"/>
          <p:cNvSpPr>
            <a:spLocks noGrp="1" noRot="1" noChangeAspect="1" noChangeArrowheads="1" noTextEdit="1"/>
          </p:cNvSpPr>
          <p:nvPr>
            <p:ph type="sldImg"/>
          </p:nvPr>
        </p:nvSpPr>
        <p:spPr>
          <a:xfrm>
            <a:off x="430213" y="682625"/>
            <a:ext cx="6076950" cy="3419475"/>
          </a:xfrm>
          <a:noFill/>
          <a:ln w="12700" cap="flat">
            <a:solidFill>
              <a:schemeClr val="tx1"/>
            </a:solidFill>
          </a:ln>
          <a:extLst>
            <a:ext uri="{AF507438-7753-43e0-B8FC-AC1667EBCBE1}">
              <a14:hiddenEffects xmlns="" xmlns:a14="http://schemas.microsoft.com/office/drawing/2010/main">
                <a:effectLst>
                  <a:outerShdw dist="35921" dir="2700000" algn="ctr" rotWithShape="0">
                    <a:srgbClr val="808080"/>
                  </a:outerShdw>
                </a:effectLst>
              </a14:hiddenEffects>
            </a:ext>
          </a:extLst>
        </p:spPr>
      </p:sp>
    </p:spTree>
    <p:extLst>
      <p:ext uri="{BB962C8B-B14F-4D97-AF65-F5344CB8AC3E}">
        <p14:creationId xmlns:p14="http://schemas.microsoft.com/office/powerpoint/2010/main" val="13968598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136001BF-5C93-2C4D-93AB-4EFF24E249BA}" type="slidenum">
              <a:rPr lang="en-US"/>
              <a:pPr/>
              <a:t>28</a:t>
            </a:fld>
            <a:endParaRPr lang="en-US"/>
          </a:p>
        </p:txBody>
      </p:sp>
      <p:sp>
        <p:nvSpPr>
          <p:cNvPr id="33795" name="Rectangle 2"/>
          <p:cNvSpPr>
            <a:spLocks noGrp="1" noChangeArrowheads="1"/>
          </p:cNvSpPr>
          <p:nvPr>
            <p:ph type="body" idx="1"/>
          </p:nvPr>
        </p:nvSpPr>
        <p:spPr>
          <a:xfrm>
            <a:off x="1268413" y="4332288"/>
            <a:ext cx="4325937" cy="4103687"/>
          </a:xfrm>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1078" tIns="44739" rIns="91078" bIns="44739"/>
          <a:lstStyle/>
          <a:p>
            <a:endParaRPr lang="en-US" altLang="zh-CN">
              <a:latin typeface="Times New Roman" charset="0"/>
              <a:ea typeface="宋体" charset="0"/>
              <a:cs typeface="宋体" charset="0"/>
            </a:endParaRPr>
          </a:p>
        </p:txBody>
      </p:sp>
      <p:sp>
        <p:nvSpPr>
          <p:cNvPr id="33796" name="Rectangle 3"/>
          <p:cNvSpPr>
            <a:spLocks noGrp="1" noRot="1" noChangeAspect="1" noChangeArrowheads="1" noTextEdit="1"/>
          </p:cNvSpPr>
          <p:nvPr>
            <p:ph type="sldImg"/>
          </p:nvPr>
        </p:nvSpPr>
        <p:spPr>
          <a:xfrm>
            <a:off x="430213" y="682625"/>
            <a:ext cx="6076950" cy="3419475"/>
          </a:xfrm>
          <a:noFill/>
          <a:ln w="12700" cap="flat">
            <a:solidFill>
              <a:schemeClr val="tx1"/>
            </a:solidFill>
          </a:ln>
          <a:extLst>
            <a:ext uri="{AF507438-7753-43e0-B8FC-AC1667EBCBE1}">
              <a14:hiddenEffects xmlns="" xmlns:a14="http://schemas.microsoft.com/office/drawing/2010/main">
                <a:effectLst>
                  <a:outerShdw dist="35921" dir="2700000" algn="ctr" rotWithShape="0">
                    <a:srgbClr val="808080"/>
                  </a:outerShdw>
                </a:effectLst>
              </a14:hiddenEffects>
            </a:ext>
          </a:extLst>
        </p:spPr>
      </p:sp>
    </p:spTree>
    <p:extLst>
      <p:ext uri="{BB962C8B-B14F-4D97-AF65-F5344CB8AC3E}">
        <p14:creationId xmlns:p14="http://schemas.microsoft.com/office/powerpoint/2010/main" val="7318665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136001BF-5C93-2C4D-93AB-4EFF24E249BA}" type="slidenum">
              <a:rPr lang="en-US"/>
              <a:pPr/>
              <a:t>29</a:t>
            </a:fld>
            <a:endParaRPr lang="en-US"/>
          </a:p>
        </p:txBody>
      </p:sp>
      <p:sp>
        <p:nvSpPr>
          <p:cNvPr id="33795" name="Rectangle 2"/>
          <p:cNvSpPr>
            <a:spLocks noGrp="1" noChangeArrowheads="1"/>
          </p:cNvSpPr>
          <p:nvPr>
            <p:ph type="body" idx="1"/>
          </p:nvPr>
        </p:nvSpPr>
        <p:spPr>
          <a:xfrm>
            <a:off x="1268413" y="4332288"/>
            <a:ext cx="4325937" cy="4103687"/>
          </a:xfrm>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1078" tIns="44739" rIns="91078" bIns="44739"/>
          <a:lstStyle/>
          <a:p>
            <a:endParaRPr lang="en-US" altLang="zh-CN">
              <a:latin typeface="Times New Roman" charset="0"/>
              <a:ea typeface="宋体" charset="0"/>
              <a:cs typeface="宋体" charset="0"/>
            </a:endParaRPr>
          </a:p>
        </p:txBody>
      </p:sp>
      <p:sp>
        <p:nvSpPr>
          <p:cNvPr id="33796" name="Rectangle 3"/>
          <p:cNvSpPr>
            <a:spLocks noGrp="1" noRot="1" noChangeAspect="1" noChangeArrowheads="1" noTextEdit="1"/>
          </p:cNvSpPr>
          <p:nvPr>
            <p:ph type="sldImg"/>
          </p:nvPr>
        </p:nvSpPr>
        <p:spPr>
          <a:xfrm>
            <a:off x="430213" y="682625"/>
            <a:ext cx="6076950" cy="3419475"/>
          </a:xfrm>
          <a:noFill/>
          <a:ln w="12700" cap="flat">
            <a:solidFill>
              <a:schemeClr val="tx1"/>
            </a:solidFill>
          </a:ln>
          <a:extLst>
            <a:ext uri="{AF507438-7753-43e0-B8FC-AC1667EBCBE1}">
              <a14:hiddenEffects xmlns="" xmlns:a14="http://schemas.microsoft.com/office/drawing/2010/main">
                <a:effectLst>
                  <a:outerShdw dist="35921" dir="2700000" algn="ctr" rotWithShape="0">
                    <a:srgbClr val="808080"/>
                  </a:outerShdw>
                </a:effectLst>
              </a14:hiddenEffects>
            </a:ext>
          </a:extLst>
        </p:spPr>
      </p:sp>
    </p:spTree>
    <p:extLst>
      <p:ext uri="{BB962C8B-B14F-4D97-AF65-F5344CB8AC3E}">
        <p14:creationId xmlns:p14="http://schemas.microsoft.com/office/powerpoint/2010/main" val="18427300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136001BF-5C93-2C4D-93AB-4EFF24E249BA}" type="slidenum">
              <a:rPr lang="en-US"/>
              <a:pPr/>
              <a:t>30</a:t>
            </a:fld>
            <a:endParaRPr lang="en-US"/>
          </a:p>
        </p:txBody>
      </p:sp>
      <p:sp>
        <p:nvSpPr>
          <p:cNvPr id="33795" name="Rectangle 2"/>
          <p:cNvSpPr>
            <a:spLocks noGrp="1" noChangeArrowheads="1"/>
          </p:cNvSpPr>
          <p:nvPr>
            <p:ph type="body" idx="1"/>
          </p:nvPr>
        </p:nvSpPr>
        <p:spPr>
          <a:xfrm>
            <a:off x="1268413" y="4332288"/>
            <a:ext cx="4325937" cy="4103687"/>
          </a:xfrm>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1078" tIns="44739" rIns="91078" bIns="44739"/>
          <a:lstStyle/>
          <a:p>
            <a:endParaRPr lang="en-US" altLang="zh-CN">
              <a:latin typeface="Times New Roman" charset="0"/>
              <a:ea typeface="宋体" charset="0"/>
              <a:cs typeface="宋体" charset="0"/>
            </a:endParaRPr>
          </a:p>
        </p:txBody>
      </p:sp>
      <p:sp>
        <p:nvSpPr>
          <p:cNvPr id="33796" name="Rectangle 3"/>
          <p:cNvSpPr>
            <a:spLocks noGrp="1" noRot="1" noChangeAspect="1" noChangeArrowheads="1" noTextEdit="1"/>
          </p:cNvSpPr>
          <p:nvPr>
            <p:ph type="sldImg"/>
          </p:nvPr>
        </p:nvSpPr>
        <p:spPr>
          <a:xfrm>
            <a:off x="430213" y="682625"/>
            <a:ext cx="6076950" cy="3419475"/>
          </a:xfrm>
          <a:noFill/>
          <a:ln w="12700" cap="flat">
            <a:solidFill>
              <a:schemeClr val="tx1"/>
            </a:solidFill>
          </a:ln>
          <a:extLst>
            <a:ext uri="{AF507438-7753-43e0-B8FC-AC1667EBCBE1}">
              <a14:hiddenEffects xmlns="" xmlns:a14="http://schemas.microsoft.com/office/drawing/2010/main">
                <a:effectLst>
                  <a:outerShdw dist="35921" dir="2700000" algn="ctr" rotWithShape="0">
                    <a:srgbClr val="808080"/>
                  </a:outerShdw>
                </a:effectLst>
              </a14:hiddenEffects>
            </a:ext>
          </a:extLst>
        </p:spPr>
      </p:sp>
    </p:spTree>
    <p:extLst>
      <p:ext uri="{BB962C8B-B14F-4D97-AF65-F5344CB8AC3E}">
        <p14:creationId xmlns:p14="http://schemas.microsoft.com/office/powerpoint/2010/main" val="1902730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4</a:t>
            </a:fld>
            <a:endParaRPr lang="en-US"/>
          </a:p>
        </p:txBody>
      </p:sp>
    </p:spTree>
    <p:extLst>
      <p:ext uri="{BB962C8B-B14F-4D97-AF65-F5344CB8AC3E}">
        <p14:creationId xmlns:p14="http://schemas.microsoft.com/office/powerpoint/2010/main" val="38765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4C04107-0928-CB46-B9AF-281984CA4CE2}" type="slidenum">
              <a:rPr lang="en-US" smtClean="0"/>
              <a:pPr>
                <a:defRPr/>
              </a:pPr>
              <a:t>5</a:t>
            </a:fld>
            <a:endParaRPr lang="en-US"/>
          </a:p>
        </p:txBody>
      </p:sp>
    </p:spTree>
    <p:extLst>
      <p:ext uri="{BB962C8B-B14F-4D97-AF65-F5344CB8AC3E}">
        <p14:creationId xmlns:p14="http://schemas.microsoft.com/office/powerpoint/2010/main" val="1571709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136001BF-5C93-2C4D-93AB-4EFF24E249BA}" type="slidenum">
              <a:rPr lang="en-US"/>
              <a:pPr/>
              <a:t>7</a:t>
            </a:fld>
            <a:endParaRPr lang="en-US"/>
          </a:p>
        </p:txBody>
      </p:sp>
      <p:sp>
        <p:nvSpPr>
          <p:cNvPr id="33795" name="Rectangle 2"/>
          <p:cNvSpPr>
            <a:spLocks noGrp="1" noChangeArrowheads="1"/>
          </p:cNvSpPr>
          <p:nvPr>
            <p:ph type="body" idx="1"/>
          </p:nvPr>
        </p:nvSpPr>
        <p:spPr>
          <a:xfrm>
            <a:off x="1268413" y="4332288"/>
            <a:ext cx="4325937" cy="4103687"/>
          </a:xfrm>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1078" tIns="44739" rIns="91078" bIns="44739"/>
          <a:lstStyle/>
          <a:p>
            <a:endParaRPr lang="en-US" altLang="zh-CN" dirty="0">
              <a:latin typeface="Times New Roman" charset="0"/>
              <a:ea typeface="宋体" charset="0"/>
              <a:cs typeface="宋体" charset="0"/>
            </a:endParaRPr>
          </a:p>
        </p:txBody>
      </p:sp>
      <p:sp>
        <p:nvSpPr>
          <p:cNvPr id="33796" name="Rectangle 3"/>
          <p:cNvSpPr>
            <a:spLocks noGrp="1" noRot="1" noChangeAspect="1" noChangeArrowheads="1" noTextEdit="1"/>
          </p:cNvSpPr>
          <p:nvPr>
            <p:ph type="sldImg"/>
          </p:nvPr>
        </p:nvSpPr>
        <p:spPr>
          <a:xfrm>
            <a:off x="430213" y="682625"/>
            <a:ext cx="6076950" cy="3419475"/>
          </a:xfrm>
          <a:noFill/>
          <a:ln w="12700" cap="flat">
            <a:solidFill>
              <a:schemeClr val="tx1"/>
            </a:solidFill>
          </a:ln>
          <a:extLst>
            <a:ext uri="{AF507438-7753-43e0-B8FC-AC1667EBCBE1}">
              <a14:hiddenEffects xmlns:a14="http://schemas.microsoft.com/office/drawing/2010/main" xmlns="">
                <a:effectLst>
                  <a:outerShdw dist="35921" dir="2700000" algn="ctr" rotWithShape="0">
                    <a:srgbClr val="808080"/>
                  </a:outerShdw>
                </a:effectLst>
              </a14:hiddenEffects>
            </a:ext>
          </a:extLst>
        </p:spPr>
      </p:sp>
    </p:spTree>
    <p:extLst>
      <p:ext uri="{BB962C8B-B14F-4D97-AF65-F5344CB8AC3E}">
        <p14:creationId xmlns:p14="http://schemas.microsoft.com/office/powerpoint/2010/main" val="54878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136001BF-5C93-2C4D-93AB-4EFF24E249BA}" type="slidenum">
              <a:rPr lang="en-US"/>
              <a:pPr/>
              <a:t>8</a:t>
            </a:fld>
            <a:endParaRPr lang="en-US"/>
          </a:p>
        </p:txBody>
      </p:sp>
      <p:sp>
        <p:nvSpPr>
          <p:cNvPr id="33795" name="Rectangle 2"/>
          <p:cNvSpPr>
            <a:spLocks noGrp="1" noChangeArrowheads="1"/>
          </p:cNvSpPr>
          <p:nvPr>
            <p:ph type="body" idx="1"/>
          </p:nvPr>
        </p:nvSpPr>
        <p:spPr>
          <a:xfrm>
            <a:off x="1268413" y="4332288"/>
            <a:ext cx="4325937" cy="4103687"/>
          </a:xfrm>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1078" tIns="44739" rIns="91078" bIns="44739"/>
          <a:lstStyle/>
          <a:p>
            <a:endParaRPr lang="en-US" altLang="zh-CN">
              <a:latin typeface="Times New Roman" charset="0"/>
              <a:ea typeface="宋体" charset="0"/>
              <a:cs typeface="宋体" charset="0"/>
            </a:endParaRPr>
          </a:p>
        </p:txBody>
      </p:sp>
      <p:sp>
        <p:nvSpPr>
          <p:cNvPr id="33796" name="Rectangle 3"/>
          <p:cNvSpPr>
            <a:spLocks noGrp="1" noRot="1" noChangeAspect="1" noChangeArrowheads="1" noTextEdit="1"/>
          </p:cNvSpPr>
          <p:nvPr>
            <p:ph type="sldImg"/>
          </p:nvPr>
        </p:nvSpPr>
        <p:spPr>
          <a:xfrm>
            <a:off x="430213" y="682625"/>
            <a:ext cx="6076950" cy="3419475"/>
          </a:xfrm>
          <a:noFill/>
          <a:ln w="12700" cap="flat">
            <a:solidFill>
              <a:schemeClr val="tx1"/>
            </a:solidFill>
          </a:ln>
          <a:extLst>
            <a:ext uri="{AF507438-7753-43e0-B8FC-AC1667EBCBE1}">
              <a14:hiddenEffects xmlns:a14="http://schemas.microsoft.com/office/drawing/2010/main" xmlns="">
                <a:effectLst>
                  <a:outerShdw dist="35921" dir="2700000" algn="ctr" rotWithShape="0">
                    <a:srgbClr val="808080"/>
                  </a:outerShdw>
                </a:effectLst>
              </a14:hiddenEffects>
            </a:ext>
          </a:extLst>
        </p:spPr>
      </p:sp>
    </p:spTree>
    <p:extLst>
      <p:ext uri="{BB962C8B-B14F-4D97-AF65-F5344CB8AC3E}">
        <p14:creationId xmlns:p14="http://schemas.microsoft.com/office/powerpoint/2010/main" val="390649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136001BF-5C93-2C4D-93AB-4EFF24E249BA}" type="slidenum">
              <a:rPr lang="en-US"/>
              <a:pPr/>
              <a:t>9</a:t>
            </a:fld>
            <a:endParaRPr lang="en-US"/>
          </a:p>
        </p:txBody>
      </p:sp>
      <p:sp>
        <p:nvSpPr>
          <p:cNvPr id="33795" name="Rectangle 2"/>
          <p:cNvSpPr>
            <a:spLocks noGrp="1" noChangeArrowheads="1"/>
          </p:cNvSpPr>
          <p:nvPr>
            <p:ph type="body" idx="1"/>
          </p:nvPr>
        </p:nvSpPr>
        <p:spPr>
          <a:xfrm>
            <a:off x="1268413" y="4332288"/>
            <a:ext cx="4325937" cy="4103687"/>
          </a:xfrm>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1078" tIns="44739" rIns="91078" bIns="44739"/>
          <a:lstStyle/>
          <a:p>
            <a:r>
              <a:rPr lang="en-US" dirty="0" smtClean="0">
                <a:latin typeface="Calibri" charset="0"/>
              </a:rPr>
              <a:t>Due on Nov. 11</a:t>
            </a:r>
            <a:endParaRPr lang="en-US" altLang="zh-CN" dirty="0">
              <a:latin typeface="Times New Roman" charset="0"/>
              <a:ea typeface="宋体" charset="0"/>
              <a:cs typeface="宋体" charset="0"/>
            </a:endParaRPr>
          </a:p>
        </p:txBody>
      </p:sp>
      <p:sp>
        <p:nvSpPr>
          <p:cNvPr id="33796" name="Rectangle 3"/>
          <p:cNvSpPr>
            <a:spLocks noGrp="1" noRot="1" noChangeAspect="1" noChangeArrowheads="1" noTextEdit="1"/>
          </p:cNvSpPr>
          <p:nvPr>
            <p:ph type="sldImg"/>
          </p:nvPr>
        </p:nvSpPr>
        <p:spPr>
          <a:xfrm>
            <a:off x="430213" y="682625"/>
            <a:ext cx="6076950" cy="3419475"/>
          </a:xfrm>
          <a:noFill/>
          <a:ln w="12700" cap="flat">
            <a:solidFill>
              <a:schemeClr val="tx1"/>
            </a:solidFill>
          </a:ln>
          <a:extLst>
            <a:ext uri="{AF507438-7753-43e0-B8FC-AC1667EBCBE1}">
              <a14:hiddenEffects xmlns:a14="http://schemas.microsoft.com/office/drawing/2010/main" xmlns="">
                <a:effectLst>
                  <a:outerShdw dist="35921" dir="2700000" algn="ctr" rotWithShape="0">
                    <a:srgbClr val="808080"/>
                  </a:outerShdw>
                </a:effectLst>
              </a14:hiddenEffects>
            </a:ext>
          </a:extLst>
        </p:spPr>
      </p:sp>
    </p:spTree>
    <p:extLst>
      <p:ext uri="{BB962C8B-B14F-4D97-AF65-F5344CB8AC3E}">
        <p14:creationId xmlns:p14="http://schemas.microsoft.com/office/powerpoint/2010/main" val="1005095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136001BF-5C93-2C4D-93AB-4EFF24E249BA}" type="slidenum">
              <a:rPr lang="en-US"/>
              <a:pPr/>
              <a:t>10</a:t>
            </a:fld>
            <a:endParaRPr lang="en-US"/>
          </a:p>
        </p:txBody>
      </p:sp>
      <p:sp>
        <p:nvSpPr>
          <p:cNvPr id="33795" name="Rectangle 2"/>
          <p:cNvSpPr>
            <a:spLocks noGrp="1" noChangeArrowheads="1"/>
          </p:cNvSpPr>
          <p:nvPr>
            <p:ph type="body" idx="1"/>
          </p:nvPr>
        </p:nvSpPr>
        <p:spPr>
          <a:xfrm>
            <a:off x="1268413" y="4332288"/>
            <a:ext cx="4325937" cy="4103687"/>
          </a:xfrm>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1078" tIns="44739" rIns="91078" bIns="44739"/>
          <a:lstStyle/>
          <a:p>
            <a:pPr lvl="0"/>
            <a:r>
              <a:rPr lang="en-US" smtClean="0">
                <a:latin typeface="Calibri"/>
                <a:cs typeface="Calibri"/>
              </a:rPr>
              <a:t>Due on March 24</a:t>
            </a:r>
          </a:p>
          <a:p>
            <a:pPr lvl="0"/>
            <a:r>
              <a:rPr lang="en-US" dirty="0" smtClean="0">
                <a:latin typeface="Calibri"/>
                <a:cs typeface="Calibri"/>
              </a:rPr>
              <a:t>Task 1: Code Reading</a:t>
            </a:r>
          </a:p>
          <a:p>
            <a:pPr marL="0" indent="0">
              <a:buNone/>
            </a:pPr>
            <a:r>
              <a:rPr lang="en-US" dirty="0" smtClean="0">
                <a:latin typeface="Calibri"/>
                <a:cs typeface="Calibri"/>
              </a:rPr>
              <a:t>	</a:t>
            </a:r>
            <a:r>
              <a:rPr lang="en-US" dirty="0" smtClean="0">
                <a:solidFill>
                  <a:srgbClr val="FF0000"/>
                </a:solidFill>
                <a:latin typeface="Calibri"/>
                <a:cs typeface="Calibri"/>
              </a:rPr>
              <a:t>Individual;  Soft Deadline:  March 10 (3 Days)</a:t>
            </a:r>
          </a:p>
          <a:p>
            <a:pPr marL="0" indent="0">
              <a:buNone/>
            </a:pPr>
            <a:endParaRPr lang="en-US" dirty="0" smtClean="0">
              <a:latin typeface="Calibri"/>
              <a:cs typeface="Calibri"/>
            </a:endParaRPr>
          </a:p>
          <a:p>
            <a:pPr lvl="0"/>
            <a:r>
              <a:rPr lang="en-US" dirty="0" smtClean="0">
                <a:latin typeface="Calibri"/>
                <a:cs typeface="Calibri"/>
              </a:rPr>
              <a:t>Task 2: Design</a:t>
            </a:r>
          </a:p>
          <a:p>
            <a:pPr marL="0" indent="0">
              <a:buNone/>
            </a:pPr>
            <a:r>
              <a:rPr lang="en-US" dirty="0" smtClean="0">
                <a:latin typeface="Calibri"/>
                <a:cs typeface="Calibri"/>
              </a:rPr>
              <a:t>	</a:t>
            </a:r>
            <a:r>
              <a:rPr lang="en-US" dirty="0" smtClean="0">
                <a:solidFill>
                  <a:srgbClr val="FF0000"/>
                </a:solidFill>
                <a:latin typeface="Calibri"/>
                <a:cs typeface="Calibri"/>
              </a:rPr>
              <a:t>Collaboration; Soft Deadline:  March 15 (5 Days)</a:t>
            </a:r>
          </a:p>
          <a:p>
            <a:pPr marL="0" indent="0">
              <a:buNone/>
            </a:pPr>
            <a:endParaRPr lang="en-US" dirty="0" smtClean="0">
              <a:latin typeface="Calibri"/>
              <a:cs typeface="Calibri"/>
            </a:endParaRPr>
          </a:p>
          <a:p>
            <a:pPr lvl="0"/>
            <a:r>
              <a:rPr lang="en-US" dirty="0" smtClean="0">
                <a:latin typeface="Calibri"/>
                <a:cs typeface="Calibri"/>
              </a:rPr>
              <a:t>Task 3: Programming</a:t>
            </a:r>
          </a:p>
          <a:p>
            <a:pPr marL="0" indent="0">
              <a:buNone/>
            </a:pPr>
            <a:r>
              <a:rPr lang="en-US" dirty="0" smtClean="0">
                <a:latin typeface="Calibri"/>
                <a:cs typeface="Calibri"/>
              </a:rPr>
              <a:t>	</a:t>
            </a:r>
            <a:r>
              <a:rPr lang="en-US" dirty="0" smtClean="0">
                <a:solidFill>
                  <a:srgbClr val="FF0000"/>
                </a:solidFill>
                <a:latin typeface="Calibri"/>
                <a:cs typeface="Calibri"/>
              </a:rPr>
              <a:t>Discussion; Hard Deadline:  March 24 (9 Days)</a:t>
            </a:r>
          </a:p>
          <a:p>
            <a:endParaRPr lang="en-US" dirty="0" smtClean="0">
              <a:latin typeface="Calibri" charset="0"/>
            </a:endParaRPr>
          </a:p>
          <a:p>
            <a:endParaRPr lang="en-US" dirty="0" smtClean="0">
              <a:latin typeface="Calibri" charset="0"/>
            </a:endParaRPr>
          </a:p>
          <a:p>
            <a:endParaRPr lang="en-US" dirty="0" smtClean="0">
              <a:latin typeface="Calibri" charset="0"/>
            </a:endParaRPr>
          </a:p>
          <a:p>
            <a:r>
              <a:rPr lang="en-US" dirty="0" smtClean="0">
                <a:latin typeface="Calibri" charset="0"/>
              </a:rPr>
              <a:t>Due </a:t>
            </a:r>
            <a:r>
              <a:rPr lang="en-US" dirty="0" smtClean="0">
                <a:latin typeface="Calibri" charset="0"/>
              </a:rPr>
              <a:t>on Nov. 11</a:t>
            </a:r>
          </a:p>
          <a:p>
            <a:pPr lvl="0"/>
            <a:r>
              <a:rPr lang="en-US" dirty="0" smtClean="0">
                <a:latin typeface="Calibri"/>
                <a:cs typeface="Calibri"/>
              </a:rPr>
              <a:t>Task 1: Code Reading</a:t>
            </a:r>
          </a:p>
          <a:p>
            <a:pPr marL="0" indent="0">
              <a:buNone/>
            </a:pPr>
            <a:r>
              <a:rPr lang="en-US" dirty="0" smtClean="0">
                <a:latin typeface="Calibri"/>
                <a:cs typeface="Calibri"/>
              </a:rPr>
              <a:t>	</a:t>
            </a:r>
            <a:r>
              <a:rPr lang="en-US" dirty="0" smtClean="0">
                <a:solidFill>
                  <a:srgbClr val="FF0000"/>
                </a:solidFill>
                <a:latin typeface="Calibri"/>
                <a:cs typeface="Calibri"/>
              </a:rPr>
              <a:t>Individual;  Soft Deadline:  Oct. 8 (6 Days)</a:t>
            </a:r>
          </a:p>
          <a:p>
            <a:pPr marL="0" indent="0">
              <a:buNone/>
            </a:pPr>
            <a:endParaRPr lang="en-US" dirty="0" smtClean="0">
              <a:latin typeface="Calibri"/>
              <a:cs typeface="Calibri"/>
            </a:endParaRPr>
          </a:p>
          <a:p>
            <a:pPr lvl="0"/>
            <a:r>
              <a:rPr lang="en-US" dirty="0" smtClean="0">
                <a:latin typeface="Calibri"/>
                <a:cs typeface="Calibri"/>
              </a:rPr>
              <a:t>Task 2: Design</a:t>
            </a:r>
          </a:p>
          <a:p>
            <a:pPr marL="0" indent="0">
              <a:buNone/>
            </a:pPr>
            <a:r>
              <a:rPr lang="en-US" dirty="0" smtClean="0">
                <a:latin typeface="Calibri"/>
                <a:cs typeface="Calibri"/>
              </a:rPr>
              <a:t>	</a:t>
            </a:r>
            <a:r>
              <a:rPr lang="en-US" dirty="0" smtClean="0">
                <a:solidFill>
                  <a:srgbClr val="FF0000"/>
                </a:solidFill>
                <a:latin typeface="Calibri"/>
                <a:cs typeface="Calibri"/>
              </a:rPr>
              <a:t>Collaboration; Soft Deadline:  Oct. 18 (10 Days)</a:t>
            </a:r>
          </a:p>
          <a:p>
            <a:pPr marL="0" indent="0">
              <a:buNone/>
            </a:pPr>
            <a:endParaRPr lang="en-US" dirty="0" smtClean="0">
              <a:latin typeface="Calibri"/>
              <a:cs typeface="Calibri"/>
            </a:endParaRPr>
          </a:p>
          <a:p>
            <a:pPr lvl="0"/>
            <a:r>
              <a:rPr lang="en-US" dirty="0" smtClean="0">
                <a:latin typeface="Calibri"/>
                <a:cs typeface="Calibri"/>
              </a:rPr>
              <a:t>Task 3: Programming</a:t>
            </a:r>
          </a:p>
          <a:p>
            <a:pPr marL="0" indent="0">
              <a:buNone/>
            </a:pPr>
            <a:r>
              <a:rPr lang="en-US" dirty="0" smtClean="0">
                <a:latin typeface="Calibri"/>
                <a:cs typeface="Calibri"/>
              </a:rPr>
              <a:t>	</a:t>
            </a:r>
            <a:r>
              <a:rPr lang="en-US" dirty="0" smtClean="0">
                <a:solidFill>
                  <a:srgbClr val="FF0000"/>
                </a:solidFill>
                <a:latin typeface="Calibri"/>
                <a:cs typeface="Calibri"/>
              </a:rPr>
              <a:t>Discussion; Hard Deadline:  Nov. 11 (24 Days)</a:t>
            </a:r>
          </a:p>
          <a:p>
            <a:endParaRPr lang="en-US" altLang="zh-CN" dirty="0">
              <a:latin typeface="Times New Roman" charset="0"/>
              <a:ea typeface="宋体" charset="0"/>
              <a:cs typeface="宋体" charset="0"/>
            </a:endParaRPr>
          </a:p>
        </p:txBody>
      </p:sp>
      <p:sp>
        <p:nvSpPr>
          <p:cNvPr id="33796" name="Rectangle 3"/>
          <p:cNvSpPr>
            <a:spLocks noGrp="1" noRot="1" noChangeAspect="1" noChangeArrowheads="1" noTextEdit="1"/>
          </p:cNvSpPr>
          <p:nvPr>
            <p:ph type="sldImg"/>
          </p:nvPr>
        </p:nvSpPr>
        <p:spPr>
          <a:xfrm>
            <a:off x="430213" y="682625"/>
            <a:ext cx="6076950" cy="3419475"/>
          </a:xfrm>
          <a:noFill/>
          <a:ln w="12700" cap="flat">
            <a:solidFill>
              <a:schemeClr val="tx1"/>
            </a:solidFill>
          </a:ln>
          <a:extLst>
            <a:ext uri="{AF507438-7753-43e0-B8FC-AC1667EBCBE1}">
              <a14:hiddenEffects xmlns:a14="http://schemas.microsoft.com/office/drawing/2010/main" xmlns="">
                <a:effectLst>
                  <a:outerShdw dist="35921" dir="2700000" algn="ctr" rotWithShape="0">
                    <a:srgbClr val="808080"/>
                  </a:outerShdw>
                </a:effectLst>
              </a14:hiddenEffects>
            </a:ext>
          </a:extLst>
        </p:spPr>
      </p:sp>
    </p:spTree>
    <p:extLst>
      <p:ext uri="{BB962C8B-B14F-4D97-AF65-F5344CB8AC3E}">
        <p14:creationId xmlns:p14="http://schemas.microsoft.com/office/powerpoint/2010/main" val="644896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136001BF-5C93-2C4D-93AB-4EFF24E249BA}" type="slidenum">
              <a:rPr lang="en-US"/>
              <a:pPr/>
              <a:t>11</a:t>
            </a:fld>
            <a:endParaRPr lang="en-US"/>
          </a:p>
        </p:txBody>
      </p:sp>
      <p:sp>
        <p:nvSpPr>
          <p:cNvPr id="33795" name="Rectangle 2"/>
          <p:cNvSpPr>
            <a:spLocks noGrp="1" noChangeArrowheads="1"/>
          </p:cNvSpPr>
          <p:nvPr>
            <p:ph type="body" idx="1"/>
          </p:nvPr>
        </p:nvSpPr>
        <p:spPr>
          <a:xfrm>
            <a:off x="1268413" y="4332288"/>
            <a:ext cx="4325937" cy="4103687"/>
          </a:xfrm>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1078" tIns="44739" rIns="91078" bIns="44739"/>
          <a:lstStyle/>
          <a:p>
            <a:endParaRPr lang="en-US" altLang="zh-CN">
              <a:latin typeface="Times New Roman" charset="0"/>
              <a:ea typeface="宋体" charset="0"/>
              <a:cs typeface="宋体" charset="0"/>
            </a:endParaRPr>
          </a:p>
        </p:txBody>
      </p:sp>
      <p:sp>
        <p:nvSpPr>
          <p:cNvPr id="33796" name="Rectangle 3"/>
          <p:cNvSpPr>
            <a:spLocks noGrp="1" noRot="1" noChangeAspect="1" noChangeArrowheads="1" noTextEdit="1"/>
          </p:cNvSpPr>
          <p:nvPr>
            <p:ph type="sldImg"/>
          </p:nvPr>
        </p:nvSpPr>
        <p:spPr>
          <a:xfrm>
            <a:off x="430213" y="682625"/>
            <a:ext cx="6076950" cy="3419475"/>
          </a:xfrm>
          <a:noFill/>
          <a:ln w="12700" cap="flat">
            <a:solidFill>
              <a:schemeClr val="tx1"/>
            </a:solidFill>
          </a:ln>
          <a:extLst>
            <a:ext uri="{AF507438-7753-43e0-B8FC-AC1667EBCBE1}">
              <a14:hiddenEffects xmlns="" xmlns:a14="http://schemas.microsoft.com/office/drawing/2010/main">
                <a:effectLst>
                  <a:outerShdw dist="35921" dir="2700000" algn="ctr" rotWithShape="0">
                    <a:srgbClr val="808080"/>
                  </a:outerShdw>
                </a:effectLst>
              </a14:hiddenEffects>
            </a:ext>
          </a:extLst>
        </p:spPr>
      </p:sp>
    </p:spTree>
    <p:extLst>
      <p:ext uri="{BB962C8B-B14F-4D97-AF65-F5344CB8AC3E}">
        <p14:creationId xmlns:p14="http://schemas.microsoft.com/office/powerpoint/2010/main" val="1027832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6"/>
          <p:cNvSpPr>
            <a:spLocks noGrp="1" noChangeArrowheads="1"/>
          </p:cNvSpPr>
          <p:nvPr>
            <p:ph type="ftr" sz="quarter" idx="10"/>
          </p:nvPr>
        </p:nvSpPr>
        <p:spPr>
          <a:ln/>
        </p:spPr>
        <p:txBody>
          <a:bodyPr/>
          <a:lstStyle>
            <a:lvl1pPr>
              <a:defRPr/>
            </a:lvl1pPr>
          </a:lstStyle>
          <a:p>
            <a:endParaRPr lang="en-US"/>
          </a:p>
        </p:txBody>
      </p:sp>
      <p:sp>
        <p:nvSpPr>
          <p:cNvPr id="5" name="Rectangle 7"/>
          <p:cNvSpPr>
            <a:spLocks noGrp="1" noChangeArrowheads="1"/>
          </p:cNvSpPr>
          <p:nvPr>
            <p:ph type="sldNum" sz="quarter" idx="11"/>
          </p:nvPr>
        </p:nvSpPr>
        <p:spPr>
          <a:ln/>
        </p:spPr>
        <p:txBody>
          <a:bodyPr/>
          <a:lstStyle>
            <a:lvl1pPr>
              <a:defRPr/>
            </a:lvl1pPr>
          </a:lstStyle>
          <a:p>
            <a:fld id="{B9013FDC-CDB6-0145-BBEC-8B9E418D6794}" type="slidenum">
              <a:rPr lang="en-US"/>
              <a:pPr/>
              <a:t>‹#›</a:t>
            </a:fld>
            <a:endParaRPr lang="en-US"/>
          </a:p>
        </p:txBody>
      </p:sp>
    </p:spTree>
    <p:extLst>
      <p:ext uri="{BB962C8B-B14F-4D97-AF65-F5344CB8AC3E}">
        <p14:creationId xmlns:p14="http://schemas.microsoft.com/office/powerpoint/2010/main" val="2097536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endParaRPr lang="en-US"/>
          </a:p>
        </p:txBody>
      </p:sp>
      <p:sp>
        <p:nvSpPr>
          <p:cNvPr id="5" name="Rectangle 7"/>
          <p:cNvSpPr>
            <a:spLocks noGrp="1" noChangeArrowheads="1"/>
          </p:cNvSpPr>
          <p:nvPr>
            <p:ph type="sldNum" sz="quarter" idx="11"/>
          </p:nvPr>
        </p:nvSpPr>
        <p:spPr>
          <a:ln/>
        </p:spPr>
        <p:txBody>
          <a:bodyPr/>
          <a:lstStyle>
            <a:lvl1pPr>
              <a:defRPr/>
            </a:lvl1pPr>
          </a:lstStyle>
          <a:p>
            <a:fld id="{A9939A6A-E21D-7C4D-8E7C-17C74E5611D4}" type="slidenum">
              <a:rPr lang="en-US"/>
              <a:pPr/>
              <a:t>‹#›</a:t>
            </a:fld>
            <a:endParaRPr lang="en-US"/>
          </a:p>
        </p:txBody>
      </p:sp>
    </p:spTree>
    <p:extLst>
      <p:ext uri="{BB962C8B-B14F-4D97-AF65-F5344CB8AC3E}">
        <p14:creationId xmlns:p14="http://schemas.microsoft.com/office/powerpoint/2010/main" val="1879435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endParaRPr lang="en-US"/>
          </a:p>
        </p:txBody>
      </p:sp>
      <p:sp>
        <p:nvSpPr>
          <p:cNvPr id="5" name="Rectangle 7"/>
          <p:cNvSpPr>
            <a:spLocks noGrp="1" noChangeArrowheads="1"/>
          </p:cNvSpPr>
          <p:nvPr>
            <p:ph type="sldNum" sz="quarter" idx="11"/>
          </p:nvPr>
        </p:nvSpPr>
        <p:spPr>
          <a:ln/>
        </p:spPr>
        <p:txBody>
          <a:bodyPr/>
          <a:lstStyle>
            <a:lvl1pPr>
              <a:defRPr/>
            </a:lvl1pPr>
          </a:lstStyle>
          <a:p>
            <a:fld id="{16AED4AA-CCA7-A748-9E0B-836427D4D791}" type="slidenum">
              <a:rPr lang="en-US"/>
              <a:pPr/>
              <a:t>‹#›</a:t>
            </a:fld>
            <a:endParaRPr lang="en-US"/>
          </a:p>
        </p:txBody>
      </p:sp>
    </p:spTree>
    <p:extLst>
      <p:ext uri="{BB962C8B-B14F-4D97-AF65-F5344CB8AC3E}">
        <p14:creationId xmlns:p14="http://schemas.microsoft.com/office/powerpoint/2010/main" val="1919497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endParaRPr lang="en-US"/>
          </a:p>
        </p:txBody>
      </p:sp>
      <p:sp>
        <p:nvSpPr>
          <p:cNvPr id="5" name="Rectangle 7"/>
          <p:cNvSpPr>
            <a:spLocks noGrp="1" noChangeArrowheads="1"/>
          </p:cNvSpPr>
          <p:nvPr>
            <p:ph type="sldNum" sz="quarter" idx="11"/>
          </p:nvPr>
        </p:nvSpPr>
        <p:spPr>
          <a:ln/>
        </p:spPr>
        <p:txBody>
          <a:bodyPr/>
          <a:lstStyle>
            <a:lvl1pPr>
              <a:defRPr/>
            </a:lvl1pPr>
          </a:lstStyle>
          <a:p>
            <a:fld id="{211DD708-9C6C-BC4A-8ACC-1131D652BA95}" type="slidenum">
              <a:rPr lang="en-US"/>
              <a:pPr/>
              <a:t>‹#›</a:t>
            </a:fld>
            <a:endParaRPr lang="en-US"/>
          </a:p>
        </p:txBody>
      </p:sp>
    </p:spTree>
    <p:extLst>
      <p:ext uri="{BB962C8B-B14F-4D97-AF65-F5344CB8AC3E}">
        <p14:creationId xmlns:p14="http://schemas.microsoft.com/office/powerpoint/2010/main" val="2757463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endParaRPr lang="en-US"/>
          </a:p>
        </p:txBody>
      </p:sp>
      <p:sp>
        <p:nvSpPr>
          <p:cNvPr id="5" name="Rectangle 7"/>
          <p:cNvSpPr>
            <a:spLocks noGrp="1" noChangeArrowheads="1"/>
          </p:cNvSpPr>
          <p:nvPr>
            <p:ph type="sldNum" sz="quarter" idx="11"/>
          </p:nvPr>
        </p:nvSpPr>
        <p:spPr>
          <a:ln/>
        </p:spPr>
        <p:txBody>
          <a:bodyPr/>
          <a:lstStyle>
            <a:lvl1pPr>
              <a:defRPr/>
            </a:lvl1pPr>
          </a:lstStyle>
          <a:p>
            <a:fld id="{39BAC1BF-448E-0748-97C4-07AE073AA6E8}" type="slidenum">
              <a:rPr lang="en-US"/>
              <a:pPr/>
              <a:t>‹#›</a:t>
            </a:fld>
            <a:endParaRPr lang="en-US"/>
          </a:p>
        </p:txBody>
      </p:sp>
    </p:spTree>
    <p:extLst>
      <p:ext uri="{BB962C8B-B14F-4D97-AF65-F5344CB8AC3E}">
        <p14:creationId xmlns:p14="http://schemas.microsoft.com/office/powerpoint/2010/main" val="3593659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endParaRPr lang="en-US"/>
          </a:p>
        </p:txBody>
      </p:sp>
      <p:sp>
        <p:nvSpPr>
          <p:cNvPr id="6" name="Rectangle 7"/>
          <p:cNvSpPr>
            <a:spLocks noGrp="1" noChangeArrowheads="1"/>
          </p:cNvSpPr>
          <p:nvPr>
            <p:ph type="sldNum" sz="quarter" idx="11"/>
          </p:nvPr>
        </p:nvSpPr>
        <p:spPr>
          <a:ln/>
        </p:spPr>
        <p:txBody>
          <a:bodyPr/>
          <a:lstStyle>
            <a:lvl1pPr>
              <a:defRPr/>
            </a:lvl1pPr>
          </a:lstStyle>
          <a:p>
            <a:fld id="{CA5C63ED-CA33-F643-8D2C-9CC1229B0478}" type="slidenum">
              <a:rPr lang="en-US"/>
              <a:pPr/>
              <a:t>‹#›</a:t>
            </a:fld>
            <a:endParaRPr lang="en-US"/>
          </a:p>
        </p:txBody>
      </p:sp>
    </p:spTree>
    <p:extLst>
      <p:ext uri="{BB962C8B-B14F-4D97-AF65-F5344CB8AC3E}">
        <p14:creationId xmlns:p14="http://schemas.microsoft.com/office/powerpoint/2010/main" val="1205795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endParaRPr lang="en-US"/>
          </a:p>
        </p:txBody>
      </p:sp>
      <p:sp>
        <p:nvSpPr>
          <p:cNvPr id="8" name="Rectangle 7"/>
          <p:cNvSpPr>
            <a:spLocks noGrp="1" noChangeArrowheads="1"/>
          </p:cNvSpPr>
          <p:nvPr>
            <p:ph type="sldNum" sz="quarter" idx="11"/>
          </p:nvPr>
        </p:nvSpPr>
        <p:spPr>
          <a:ln/>
        </p:spPr>
        <p:txBody>
          <a:bodyPr/>
          <a:lstStyle>
            <a:lvl1pPr>
              <a:defRPr/>
            </a:lvl1pPr>
          </a:lstStyle>
          <a:p>
            <a:fld id="{02E81F73-168E-DF47-86CE-65001EABF119}" type="slidenum">
              <a:rPr lang="en-US"/>
              <a:pPr/>
              <a:t>‹#›</a:t>
            </a:fld>
            <a:endParaRPr lang="en-US"/>
          </a:p>
        </p:txBody>
      </p:sp>
    </p:spTree>
    <p:extLst>
      <p:ext uri="{BB962C8B-B14F-4D97-AF65-F5344CB8AC3E}">
        <p14:creationId xmlns:p14="http://schemas.microsoft.com/office/powerpoint/2010/main" val="2932946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endParaRPr lang="en-US"/>
          </a:p>
        </p:txBody>
      </p:sp>
      <p:sp>
        <p:nvSpPr>
          <p:cNvPr id="4" name="Rectangle 7"/>
          <p:cNvSpPr>
            <a:spLocks noGrp="1" noChangeArrowheads="1"/>
          </p:cNvSpPr>
          <p:nvPr>
            <p:ph type="sldNum" sz="quarter" idx="11"/>
          </p:nvPr>
        </p:nvSpPr>
        <p:spPr>
          <a:ln/>
        </p:spPr>
        <p:txBody>
          <a:bodyPr/>
          <a:lstStyle>
            <a:lvl1pPr>
              <a:defRPr/>
            </a:lvl1pPr>
          </a:lstStyle>
          <a:p>
            <a:fld id="{F2AB741D-3059-9749-806A-40E1FE40CF46}" type="slidenum">
              <a:rPr lang="en-US"/>
              <a:pPr/>
              <a:t>‹#›</a:t>
            </a:fld>
            <a:endParaRPr lang="en-US"/>
          </a:p>
        </p:txBody>
      </p:sp>
    </p:spTree>
    <p:extLst>
      <p:ext uri="{BB962C8B-B14F-4D97-AF65-F5344CB8AC3E}">
        <p14:creationId xmlns:p14="http://schemas.microsoft.com/office/powerpoint/2010/main" val="1013544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endParaRPr lang="en-US"/>
          </a:p>
        </p:txBody>
      </p:sp>
      <p:sp>
        <p:nvSpPr>
          <p:cNvPr id="3" name="Rectangle 7"/>
          <p:cNvSpPr>
            <a:spLocks noGrp="1" noChangeArrowheads="1"/>
          </p:cNvSpPr>
          <p:nvPr>
            <p:ph type="sldNum" sz="quarter" idx="11"/>
          </p:nvPr>
        </p:nvSpPr>
        <p:spPr>
          <a:ln/>
        </p:spPr>
        <p:txBody>
          <a:bodyPr/>
          <a:lstStyle>
            <a:lvl1pPr>
              <a:defRPr/>
            </a:lvl1pPr>
          </a:lstStyle>
          <a:p>
            <a:fld id="{0C4AF5B0-A05E-724A-87E2-3CBAB181D8A1}" type="slidenum">
              <a:rPr lang="en-US"/>
              <a:pPr/>
              <a:t>‹#›</a:t>
            </a:fld>
            <a:endParaRPr lang="en-US"/>
          </a:p>
        </p:txBody>
      </p:sp>
    </p:spTree>
    <p:extLst>
      <p:ext uri="{BB962C8B-B14F-4D97-AF65-F5344CB8AC3E}">
        <p14:creationId xmlns:p14="http://schemas.microsoft.com/office/powerpoint/2010/main" val="3015738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endParaRPr lang="en-US"/>
          </a:p>
        </p:txBody>
      </p:sp>
      <p:sp>
        <p:nvSpPr>
          <p:cNvPr id="6" name="Rectangle 7"/>
          <p:cNvSpPr>
            <a:spLocks noGrp="1" noChangeArrowheads="1"/>
          </p:cNvSpPr>
          <p:nvPr>
            <p:ph type="sldNum" sz="quarter" idx="11"/>
          </p:nvPr>
        </p:nvSpPr>
        <p:spPr>
          <a:ln/>
        </p:spPr>
        <p:txBody>
          <a:bodyPr/>
          <a:lstStyle>
            <a:lvl1pPr>
              <a:defRPr/>
            </a:lvl1pPr>
          </a:lstStyle>
          <a:p>
            <a:fld id="{A1B91192-082C-A54D-8443-EA5BFC04DEDD}" type="slidenum">
              <a:rPr lang="en-US"/>
              <a:pPr/>
              <a:t>‹#›</a:t>
            </a:fld>
            <a:endParaRPr lang="en-US"/>
          </a:p>
        </p:txBody>
      </p:sp>
    </p:spTree>
    <p:extLst>
      <p:ext uri="{BB962C8B-B14F-4D97-AF65-F5344CB8AC3E}">
        <p14:creationId xmlns:p14="http://schemas.microsoft.com/office/powerpoint/2010/main" val="3004179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endParaRPr lang="en-US"/>
          </a:p>
        </p:txBody>
      </p:sp>
      <p:sp>
        <p:nvSpPr>
          <p:cNvPr id="6" name="Rectangle 7"/>
          <p:cNvSpPr>
            <a:spLocks noGrp="1" noChangeArrowheads="1"/>
          </p:cNvSpPr>
          <p:nvPr>
            <p:ph type="sldNum" sz="quarter" idx="11"/>
          </p:nvPr>
        </p:nvSpPr>
        <p:spPr>
          <a:ln/>
        </p:spPr>
        <p:txBody>
          <a:bodyPr/>
          <a:lstStyle>
            <a:lvl1pPr>
              <a:defRPr/>
            </a:lvl1pPr>
          </a:lstStyle>
          <a:p>
            <a:fld id="{A46DF99E-117A-804D-9AE1-0148B167FF70}" type="slidenum">
              <a:rPr lang="en-US"/>
              <a:pPr/>
              <a:t>‹#›</a:t>
            </a:fld>
            <a:endParaRPr lang="en-US"/>
          </a:p>
        </p:txBody>
      </p:sp>
    </p:spTree>
    <p:extLst>
      <p:ext uri="{BB962C8B-B14F-4D97-AF65-F5344CB8AC3E}">
        <p14:creationId xmlns:p14="http://schemas.microsoft.com/office/powerpoint/2010/main" val="186960774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DDDDDD"/>
            </a:gs>
            <a:gs pos="100000">
              <a:schemeClr val="bg1"/>
            </a:gs>
          </a:gsLst>
          <a:lin ang="5400000" scaled="1"/>
        </a:gradFill>
        <a:effectLst/>
      </p:bgPr>
    </p:bg>
    <p:spTree>
      <p:nvGrpSpPr>
        <p:cNvPr id="1" name=""/>
        <p:cNvGrpSpPr/>
        <p:nvPr/>
      </p:nvGrpSpPr>
      <p:grpSpPr>
        <a:xfrm>
          <a:off x="0" y="0"/>
          <a:ext cx="0" cy="0"/>
          <a:chOff x="0" y="0"/>
          <a:chExt cx="0" cy="0"/>
        </a:xfrm>
      </p:grpSpPr>
      <p:pic>
        <p:nvPicPr>
          <p:cNvPr id="1026" name="Picture 2" descr="SGCOE V 158 289"/>
          <p:cNvPicPr>
            <a:picLocks noChangeAspect="1" noChangeArrowheads="1"/>
          </p:cNvPicPr>
          <p:nvPr userDrawn="1"/>
        </p:nvPicPr>
        <p:blipFill>
          <a:blip r:embed="rId13" cstate="email">
            <a:extLst>
              <a:ext uri="{28A0092B-C50C-407E-A947-70E740481C1C}">
                <a14:useLocalDpi xmlns:a14="http://schemas.microsoft.com/office/drawing/2010/main" val="0"/>
              </a:ext>
            </a:extLst>
          </a:blip>
          <a:srcRect/>
          <a:stretch>
            <a:fillRect/>
          </a:stretch>
        </p:blipFill>
        <p:spPr bwMode="auto">
          <a:xfrm>
            <a:off x="10363200" y="5791201"/>
            <a:ext cx="1524000"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title"/>
          </p:nvPr>
        </p:nvSpPr>
        <p:spPr bwMode="auto">
          <a:xfrm>
            <a:off x="609600" y="274638"/>
            <a:ext cx="10972800" cy="11430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Rectangle 4"/>
          <p:cNvSpPr>
            <a:spLocks noGrp="1" noChangeArrowheads="1"/>
          </p:cNvSpPr>
          <p:nvPr>
            <p:ph type="body" idx="1"/>
          </p:nvPr>
        </p:nvSpPr>
        <p:spPr bwMode="auto">
          <a:xfrm>
            <a:off x="609600" y="1600201"/>
            <a:ext cx="10972800" cy="4525963"/>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9094" name="Rectangle 6"/>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endParaRPr lang="en-US"/>
          </a:p>
        </p:txBody>
      </p:sp>
      <p:sp>
        <p:nvSpPr>
          <p:cNvPr id="89095" name="Rectangle 7"/>
          <p:cNvSpPr>
            <a:spLocks noGrp="1" noChangeArrowheads="1"/>
          </p:cNvSpPr>
          <p:nvPr>
            <p:ph type="sldNum" sz="quarter" idx="4"/>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fld id="{0D8BB033-354E-3D4A-AAF6-66DED48618BF}"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lvl1pPr algn="ctr" rtl="0" eaLnBrk="0" fontAlgn="base" hangingPunct="0">
        <a:spcBef>
          <a:spcPct val="0"/>
        </a:spcBef>
        <a:spcAft>
          <a:spcPct val="0"/>
        </a:spcAft>
        <a:defRPr sz="4400">
          <a:solidFill>
            <a:srgbClr val="000681"/>
          </a:solidFill>
          <a:latin typeface="+mj-lt"/>
          <a:ea typeface="ＭＳ Ｐゴシック" charset="0"/>
          <a:cs typeface="+mj-cs"/>
        </a:defRPr>
      </a:lvl1pPr>
      <a:lvl2pPr algn="ctr" rtl="0" eaLnBrk="0" fontAlgn="base" hangingPunct="0">
        <a:spcBef>
          <a:spcPct val="0"/>
        </a:spcBef>
        <a:spcAft>
          <a:spcPct val="0"/>
        </a:spcAft>
        <a:defRPr sz="4400">
          <a:solidFill>
            <a:srgbClr val="000681"/>
          </a:solidFill>
          <a:latin typeface="Arial" charset="0"/>
          <a:ea typeface="ＭＳ Ｐゴシック" charset="0"/>
        </a:defRPr>
      </a:lvl2pPr>
      <a:lvl3pPr algn="ctr" rtl="0" eaLnBrk="0" fontAlgn="base" hangingPunct="0">
        <a:spcBef>
          <a:spcPct val="0"/>
        </a:spcBef>
        <a:spcAft>
          <a:spcPct val="0"/>
        </a:spcAft>
        <a:defRPr sz="4400">
          <a:solidFill>
            <a:srgbClr val="000681"/>
          </a:solidFill>
          <a:latin typeface="Arial" charset="0"/>
          <a:ea typeface="ＭＳ Ｐゴシック" charset="0"/>
        </a:defRPr>
      </a:lvl3pPr>
      <a:lvl4pPr algn="ctr" rtl="0" eaLnBrk="0" fontAlgn="base" hangingPunct="0">
        <a:spcBef>
          <a:spcPct val="0"/>
        </a:spcBef>
        <a:spcAft>
          <a:spcPct val="0"/>
        </a:spcAft>
        <a:defRPr sz="4400">
          <a:solidFill>
            <a:srgbClr val="000681"/>
          </a:solidFill>
          <a:latin typeface="Arial" charset="0"/>
          <a:ea typeface="ＭＳ Ｐゴシック" charset="0"/>
        </a:defRPr>
      </a:lvl4pPr>
      <a:lvl5pPr algn="ctr" rtl="0" eaLnBrk="0" fontAlgn="base" hangingPunct="0">
        <a:spcBef>
          <a:spcPct val="0"/>
        </a:spcBef>
        <a:spcAft>
          <a:spcPct val="0"/>
        </a:spcAft>
        <a:defRPr sz="4400">
          <a:solidFill>
            <a:srgbClr val="000681"/>
          </a:solidFill>
          <a:latin typeface="Arial" charset="0"/>
          <a:ea typeface="ＭＳ Ｐゴシック" charset="0"/>
        </a:defRPr>
      </a:lvl5pPr>
      <a:lvl6pPr marL="457200" algn="ctr" rtl="0" fontAlgn="base">
        <a:spcBef>
          <a:spcPct val="0"/>
        </a:spcBef>
        <a:spcAft>
          <a:spcPct val="0"/>
        </a:spcAft>
        <a:defRPr sz="4400">
          <a:solidFill>
            <a:srgbClr val="000681"/>
          </a:solidFill>
          <a:latin typeface="Arial" charset="0"/>
        </a:defRPr>
      </a:lvl6pPr>
      <a:lvl7pPr marL="914400" algn="ctr" rtl="0" fontAlgn="base">
        <a:spcBef>
          <a:spcPct val="0"/>
        </a:spcBef>
        <a:spcAft>
          <a:spcPct val="0"/>
        </a:spcAft>
        <a:defRPr sz="4400">
          <a:solidFill>
            <a:srgbClr val="000681"/>
          </a:solidFill>
          <a:latin typeface="Arial" charset="0"/>
        </a:defRPr>
      </a:lvl7pPr>
      <a:lvl8pPr marL="1371600" algn="ctr" rtl="0" fontAlgn="base">
        <a:spcBef>
          <a:spcPct val="0"/>
        </a:spcBef>
        <a:spcAft>
          <a:spcPct val="0"/>
        </a:spcAft>
        <a:defRPr sz="4400">
          <a:solidFill>
            <a:srgbClr val="000681"/>
          </a:solidFill>
          <a:latin typeface="Arial" charset="0"/>
        </a:defRPr>
      </a:lvl8pPr>
      <a:lvl9pPr marL="1828800" algn="ctr" rtl="0" fontAlgn="base">
        <a:spcBef>
          <a:spcPct val="0"/>
        </a:spcBef>
        <a:spcAft>
          <a:spcPct val="0"/>
        </a:spcAft>
        <a:defRPr sz="4400">
          <a:solidFill>
            <a:srgbClr val="000681"/>
          </a:solidFill>
          <a:latin typeface="Arial" charset="0"/>
        </a:defRPr>
      </a:lvl9pPr>
    </p:titleStyle>
    <p:bodyStyle>
      <a:lvl1pPr marL="342900" indent="-342900" algn="l" rtl="0" eaLnBrk="0" fontAlgn="base" hangingPunct="0">
        <a:spcBef>
          <a:spcPct val="20000"/>
        </a:spcBef>
        <a:spcAft>
          <a:spcPct val="0"/>
        </a:spcAft>
        <a:buClr>
          <a:srgbClr val="FF581D"/>
        </a:buClr>
        <a:buChar char="•"/>
        <a:defRPr sz="3200">
          <a:solidFill>
            <a:srgbClr val="000681"/>
          </a:solidFill>
          <a:latin typeface="+mn-lt"/>
          <a:ea typeface="ＭＳ Ｐゴシック" charset="0"/>
          <a:cs typeface="+mn-cs"/>
        </a:defRPr>
      </a:lvl1pPr>
      <a:lvl2pPr marL="742950" indent="-285750" algn="l" rtl="0" eaLnBrk="0" fontAlgn="base" hangingPunct="0">
        <a:spcBef>
          <a:spcPct val="20000"/>
        </a:spcBef>
        <a:spcAft>
          <a:spcPct val="0"/>
        </a:spcAft>
        <a:buClr>
          <a:srgbClr val="FF581D"/>
        </a:buClr>
        <a:buChar char="–"/>
        <a:defRPr sz="2800">
          <a:solidFill>
            <a:srgbClr val="000681"/>
          </a:solidFill>
          <a:latin typeface="+mn-lt"/>
          <a:ea typeface="ＭＳ Ｐゴシック" charset="0"/>
        </a:defRPr>
      </a:lvl2pPr>
      <a:lvl3pPr marL="1143000" indent="-228600" algn="l" rtl="0" eaLnBrk="0" fontAlgn="base" hangingPunct="0">
        <a:spcBef>
          <a:spcPct val="20000"/>
        </a:spcBef>
        <a:spcAft>
          <a:spcPct val="0"/>
        </a:spcAft>
        <a:buClr>
          <a:srgbClr val="FF581D"/>
        </a:buClr>
        <a:buChar char="•"/>
        <a:defRPr sz="2400">
          <a:solidFill>
            <a:srgbClr val="000681"/>
          </a:solidFill>
          <a:latin typeface="+mn-lt"/>
          <a:ea typeface="ＭＳ Ｐゴシック" charset="0"/>
        </a:defRPr>
      </a:lvl3pPr>
      <a:lvl4pPr marL="1600200" indent="-228600" algn="l" rtl="0" eaLnBrk="0" fontAlgn="base" hangingPunct="0">
        <a:spcBef>
          <a:spcPct val="20000"/>
        </a:spcBef>
        <a:spcAft>
          <a:spcPct val="0"/>
        </a:spcAft>
        <a:buClr>
          <a:srgbClr val="FF581D"/>
        </a:buClr>
        <a:buChar char="–"/>
        <a:defRPr sz="2000">
          <a:solidFill>
            <a:srgbClr val="000681"/>
          </a:solidFill>
          <a:latin typeface="+mn-lt"/>
          <a:ea typeface="ＭＳ Ｐゴシック" charset="0"/>
        </a:defRPr>
      </a:lvl4pPr>
      <a:lvl5pPr marL="2057400" indent="-228600" algn="l" rtl="0" eaLnBrk="0" fontAlgn="base" hangingPunct="0">
        <a:spcBef>
          <a:spcPct val="20000"/>
        </a:spcBef>
        <a:spcAft>
          <a:spcPct val="0"/>
        </a:spcAft>
        <a:buClr>
          <a:srgbClr val="FF581D"/>
        </a:buClr>
        <a:buChar char="»"/>
        <a:defRPr sz="2000">
          <a:solidFill>
            <a:srgbClr val="000681"/>
          </a:solidFill>
          <a:latin typeface="+mn-lt"/>
          <a:ea typeface="ＭＳ Ｐゴシック" charset="0"/>
        </a:defRPr>
      </a:lvl5pPr>
      <a:lvl6pPr marL="2514600" indent="-228600" algn="l" rtl="0" fontAlgn="base">
        <a:spcBef>
          <a:spcPct val="20000"/>
        </a:spcBef>
        <a:spcAft>
          <a:spcPct val="0"/>
        </a:spcAft>
        <a:buClr>
          <a:srgbClr val="FF581D"/>
        </a:buClr>
        <a:buChar char="»"/>
        <a:defRPr sz="2000">
          <a:solidFill>
            <a:srgbClr val="000681"/>
          </a:solidFill>
          <a:latin typeface="+mn-lt"/>
        </a:defRPr>
      </a:lvl6pPr>
      <a:lvl7pPr marL="2971800" indent="-228600" algn="l" rtl="0" fontAlgn="base">
        <a:spcBef>
          <a:spcPct val="20000"/>
        </a:spcBef>
        <a:spcAft>
          <a:spcPct val="0"/>
        </a:spcAft>
        <a:buClr>
          <a:srgbClr val="FF581D"/>
        </a:buClr>
        <a:buChar char="»"/>
        <a:defRPr sz="2000">
          <a:solidFill>
            <a:srgbClr val="000681"/>
          </a:solidFill>
          <a:latin typeface="+mn-lt"/>
        </a:defRPr>
      </a:lvl7pPr>
      <a:lvl8pPr marL="3429000" indent="-228600" algn="l" rtl="0" fontAlgn="base">
        <a:spcBef>
          <a:spcPct val="20000"/>
        </a:spcBef>
        <a:spcAft>
          <a:spcPct val="0"/>
        </a:spcAft>
        <a:buClr>
          <a:srgbClr val="FF581D"/>
        </a:buClr>
        <a:buChar char="»"/>
        <a:defRPr sz="2000">
          <a:solidFill>
            <a:srgbClr val="000681"/>
          </a:solidFill>
          <a:latin typeface="+mn-lt"/>
        </a:defRPr>
      </a:lvl8pPr>
      <a:lvl9pPr marL="3886200" indent="-228600" algn="l" rtl="0" fontAlgn="base">
        <a:spcBef>
          <a:spcPct val="20000"/>
        </a:spcBef>
        <a:spcAft>
          <a:spcPct val="0"/>
        </a:spcAft>
        <a:buClr>
          <a:srgbClr val="FF581D"/>
        </a:buClr>
        <a:buChar char="»"/>
        <a:defRPr sz="2000">
          <a:solidFill>
            <a:srgbClr val="00068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9.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hyperlink" Target="https://www.youtube.com/watch?v=arj7oStGLkU" TargetMode="External"/><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A2F26D0F-7787-5C4C-99BF-4744DE7C3B5B}" type="slidenum">
              <a:rPr lang="en-US" sz="1400">
                <a:latin typeface="Arial" charset="0"/>
              </a:rPr>
              <a:pPr eaLnBrk="1" hangingPunct="1"/>
              <a:t>1</a:t>
            </a:fld>
            <a:endParaRPr lang="en-US" sz="1400">
              <a:latin typeface="Arial" charset="0"/>
            </a:endParaRPr>
          </a:p>
        </p:txBody>
      </p:sp>
      <p:sp>
        <p:nvSpPr>
          <p:cNvPr id="2051" name="Rectangle 2"/>
          <p:cNvSpPr>
            <a:spLocks noGrp="1" noChangeArrowheads="1"/>
          </p:cNvSpPr>
          <p:nvPr>
            <p:ph type="ctrTitle"/>
          </p:nvPr>
        </p:nvSpPr>
        <p:spPr>
          <a:xfrm>
            <a:off x="2057400" y="762000"/>
            <a:ext cx="8077200" cy="2971800"/>
          </a:xfrm>
        </p:spPr>
        <p:txBody>
          <a:bodyPr/>
          <a:lstStyle/>
          <a:p>
            <a:pPr eaLnBrk="1" hangingPunct="1"/>
            <a:r>
              <a:rPr lang="en-US" altLang="zh-CN" sz="4000" dirty="0">
                <a:solidFill>
                  <a:schemeClr val="accent2"/>
                </a:solidFill>
                <a:latin typeface="Calibri" charset="0"/>
                <a:ea typeface="宋体" charset="0"/>
                <a:cs typeface="宋体" charset="0"/>
              </a:rPr>
              <a:t>COMP 3500 </a:t>
            </a:r>
            <a:br>
              <a:rPr lang="en-US" altLang="zh-CN" sz="4000" dirty="0">
                <a:solidFill>
                  <a:schemeClr val="accent2"/>
                </a:solidFill>
                <a:latin typeface="Calibri" charset="0"/>
                <a:ea typeface="宋体" charset="0"/>
                <a:cs typeface="宋体" charset="0"/>
              </a:rPr>
            </a:br>
            <a:r>
              <a:rPr lang="en-US" altLang="zh-CN" sz="4000" dirty="0">
                <a:solidFill>
                  <a:schemeClr val="accent2"/>
                </a:solidFill>
                <a:latin typeface="Calibri" charset="0"/>
                <a:ea typeface="宋体" charset="0"/>
                <a:cs typeface="宋体" charset="0"/>
              </a:rPr>
              <a:t>Introduction to Operating Systems</a:t>
            </a:r>
            <a:br>
              <a:rPr lang="en-US" altLang="zh-CN" sz="4000" dirty="0">
                <a:solidFill>
                  <a:schemeClr val="accent2"/>
                </a:solidFill>
                <a:latin typeface="Calibri" charset="0"/>
                <a:ea typeface="宋体" charset="0"/>
                <a:cs typeface="宋体" charset="0"/>
              </a:rPr>
            </a:br>
            <a:r>
              <a:rPr lang="en-US" altLang="zh-CN" sz="4100" dirty="0">
                <a:solidFill>
                  <a:schemeClr val="accent2"/>
                </a:solidFill>
                <a:latin typeface="Calibri" charset="0"/>
                <a:ea typeface="宋体" charset="0"/>
                <a:cs typeface="宋体" charset="0"/>
              </a:rPr>
              <a:t/>
            </a:r>
            <a:br>
              <a:rPr lang="en-US" altLang="zh-CN" sz="4100" dirty="0">
                <a:solidFill>
                  <a:schemeClr val="accent2"/>
                </a:solidFill>
                <a:latin typeface="Calibri" charset="0"/>
                <a:ea typeface="宋体" charset="0"/>
                <a:cs typeface="宋体" charset="0"/>
              </a:rPr>
            </a:br>
            <a:r>
              <a:rPr lang="en-US" altLang="zh-CN" sz="3600" dirty="0">
                <a:solidFill>
                  <a:schemeClr val="accent2"/>
                </a:solidFill>
                <a:latin typeface="Calibri" charset="0"/>
                <a:ea typeface="宋体" charset="0"/>
                <a:cs typeface="宋体" charset="0"/>
              </a:rPr>
              <a:t>Project 4 – </a:t>
            </a:r>
            <a:r>
              <a:rPr lang="en-US" sz="3600" dirty="0">
                <a:latin typeface="Calibri" panose="020F0502020204030204" pitchFamily="34" charset="0"/>
              </a:rPr>
              <a:t>Processes and System Calls </a:t>
            </a:r>
            <a:r>
              <a:rPr lang="en-US" altLang="zh-CN" sz="3600" dirty="0">
                <a:solidFill>
                  <a:schemeClr val="accent2"/>
                </a:solidFill>
                <a:latin typeface="Calibri" charset="0"/>
                <a:ea typeface="宋体" charset="0"/>
                <a:cs typeface="宋体" charset="0"/>
              </a:rPr>
              <a:t/>
            </a:r>
            <a:br>
              <a:rPr lang="en-US" altLang="zh-CN" sz="3600" dirty="0">
                <a:solidFill>
                  <a:schemeClr val="accent2"/>
                </a:solidFill>
                <a:latin typeface="Calibri" charset="0"/>
                <a:ea typeface="宋体" charset="0"/>
                <a:cs typeface="宋体" charset="0"/>
              </a:rPr>
            </a:br>
            <a:r>
              <a:rPr lang="en-US" altLang="zh-CN" sz="3600" dirty="0">
                <a:solidFill>
                  <a:schemeClr val="accent2"/>
                </a:solidFill>
                <a:latin typeface="Calibri" charset="0"/>
                <a:ea typeface="宋体" charset="0"/>
                <a:cs typeface="宋体" charset="0"/>
              </a:rPr>
              <a:t>Part 1: Overview</a:t>
            </a:r>
          </a:p>
        </p:txBody>
      </p:sp>
      <p:sp>
        <p:nvSpPr>
          <p:cNvPr id="2052" name="Text Box 3"/>
          <p:cNvSpPr txBox="1">
            <a:spLocks noChangeArrowheads="1"/>
          </p:cNvSpPr>
          <p:nvPr/>
        </p:nvSpPr>
        <p:spPr bwMode="auto">
          <a:xfrm>
            <a:off x="3581400" y="4183064"/>
            <a:ext cx="4953000" cy="1877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a:spAutoFit/>
          </a:bodyPr>
          <a:lstStyle>
            <a:lvl1pPr>
              <a:defRPr sz="3200">
                <a:solidFill>
                  <a:srgbClr val="000681"/>
                </a:solidFill>
                <a:latin typeface="Arial" charset="0"/>
                <a:ea typeface="ＭＳ Ｐゴシック" charset="0"/>
              </a:defRPr>
            </a:lvl1pPr>
            <a:lvl2pPr>
              <a:defRPr sz="2800">
                <a:solidFill>
                  <a:srgbClr val="000681"/>
                </a:solidFill>
                <a:latin typeface="Arial" charset="0"/>
                <a:ea typeface="ＭＳ Ｐゴシック" charset="0"/>
              </a:defRPr>
            </a:lvl2pPr>
            <a:lvl3pPr>
              <a:defRPr sz="2400">
                <a:solidFill>
                  <a:srgbClr val="000681"/>
                </a:solidFill>
                <a:latin typeface="Arial" charset="0"/>
                <a:ea typeface="ＭＳ Ｐゴシック" charset="0"/>
              </a:defRPr>
            </a:lvl3pPr>
            <a:lvl4pPr>
              <a:defRPr sz="2000">
                <a:solidFill>
                  <a:srgbClr val="000681"/>
                </a:solidFill>
                <a:latin typeface="Arial" charset="0"/>
                <a:ea typeface="ＭＳ Ｐゴシック" charset="0"/>
              </a:defRPr>
            </a:lvl4pPr>
            <a:lvl5pPr>
              <a:defRPr sz="2000">
                <a:solidFill>
                  <a:srgbClr val="000681"/>
                </a:solidFill>
                <a:latin typeface="Arial" charset="0"/>
                <a:ea typeface="ＭＳ Ｐゴシック" charset="0"/>
              </a:defRPr>
            </a:lvl5pPr>
            <a:lvl6pPr eaLnBrk="0" hangingPunct="0">
              <a:defRPr sz="2000">
                <a:solidFill>
                  <a:srgbClr val="000681"/>
                </a:solidFill>
                <a:latin typeface="Arial" charset="0"/>
                <a:ea typeface="ＭＳ Ｐゴシック" charset="0"/>
              </a:defRPr>
            </a:lvl6pPr>
            <a:lvl7pPr eaLnBrk="0" hangingPunct="0">
              <a:defRPr sz="2000">
                <a:solidFill>
                  <a:srgbClr val="000681"/>
                </a:solidFill>
                <a:latin typeface="Arial" charset="0"/>
                <a:ea typeface="ＭＳ Ｐゴシック" charset="0"/>
              </a:defRPr>
            </a:lvl7pPr>
            <a:lvl8pPr eaLnBrk="0" hangingPunct="0">
              <a:defRPr sz="2000">
                <a:solidFill>
                  <a:srgbClr val="000681"/>
                </a:solidFill>
                <a:latin typeface="Arial" charset="0"/>
                <a:ea typeface="ＭＳ Ｐゴシック" charset="0"/>
              </a:defRPr>
            </a:lvl8pPr>
            <a:lvl9pPr eaLnBrk="0" hangingPunct="0">
              <a:defRPr sz="2000">
                <a:solidFill>
                  <a:srgbClr val="000681"/>
                </a:solidFill>
                <a:latin typeface="Arial" charset="0"/>
                <a:ea typeface="ＭＳ Ｐゴシック" charset="0"/>
              </a:defRPr>
            </a:lvl9pPr>
          </a:lstStyle>
          <a:p>
            <a:pPr algn="ctr" eaLnBrk="0" hangingPunct="0">
              <a:spcBef>
                <a:spcPct val="50000"/>
              </a:spcBef>
            </a:pPr>
            <a:r>
              <a:rPr lang="en-US" altLang="zh-CN" dirty="0">
                <a:solidFill>
                  <a:schemeClr val="accent2"/>
                </a:solidFill>
                <a:latin typeface="Calibri" charset="0"/>
                <a:ea typeface="宋体" charset="0"/>
                <a:cs typeface="宋体" charset="0"/>
              </a:rPr>
              <a:t>Dr. Xiao Qin</a:t>
            </a:r>
          </a:p>
          <a:p>
            <a:pPr algn="ctr" eaLnBrk="0" hangingPunct="0">
              <a:spcBef>
                <a:spcPct val="50000"/>
              </a:spcBef>
            </a:pPr>
            <a:r>
              <a:rPr lang="en-US" sz="2400" i="1" dirty="0">
                <a:solidFill>
                  <a:schemeClr val="accent2"/>
                </a:solidFill>
                <a:latin typeface="Calibri" charset="0"/>
                <a:ea typeface="宋体" charset="0"/>
                <a:cs typeface="宋体" charset="0"/>
              </a:rPr>
              <a:t>Auburn University</a:t>
            </a:r>
            <a:br>
              <a:rPr lang="en-US" sz="2400" i="1" dirty="0">
                <a:solidFill>
                  <a:schemeClr val="accent2"/>
                </a:solidFill>
                <a:latin typeface="Calibri" charset="0"/>
                <a:ea typeface="宋体" charset="0"/>
                <a:cs typeface="宋体" charset="0"/>
              </a:rPr>
            </a:br>
            <a:r>
              <a:rPr lang="en-US" sz="2400" i="1" dirty="0">
                <a:solidFill>
                  <a:schemeClr val="accent2"/>
                </a:solidFill>
                <a:latin typeface="Calibri" charset="0"/>
                <a:ea typeface="宋体" charset="0"/>
                <a:cs typeface="宋体" charset="0"/>
              </a:rPr>
              <a:t>http://</a:t>
            </a:r>
            <a:r>
              <a:rPr lang="en-US" sz="2400" i="1" dirty="0" err="1">
                <a:solidFill>
                  <a:schemeClr val="accent2"/>
                </a:solidFill>
                <a:latin typeface="Calibri" charset="0"/>
                <a:ea typeface="宋体" charset="0"/>
                <a:cs typeface="宋体" charset="0"/>
              </a:rPr>
              <a:t>www.eng.auburn.edu</a:t>
            </a:r>
            <a:r>
              <a:rPr lang="en-US" sz="2400" i="1" dirty="0">
                <a:solidFill>
                  <a:schemeClr val="accent2"/>
                </a:solidFill>
                <a:latin typeface="Calibri" charset="0"/>
                <a:ea typeface="宋体" charset="0"/>
                <a:cs typeface="宋体" charset="0"/>
              </a:rPr>
              <a:t>/~</a:t>
            </a:r>
            <a:r>
              <a:rPr lang="en-US" sz="2400" i="1" dirty="0" err="1">
                <a:solidFill>
                  <a:schemeClr val="accent2"/>
                </a:solidFill>
                <a:latin typeface="Calibri" charset="0"/>
                <a:ea typeface="宋体" charset="0"/>
                <a:cs typeface="宋体" charset="0"/>
              </a:rPr>
              <a:t>xqin</a:t>
            </a:r>
            <a:endParaRPr lang="en-US" sz="2400" i="1" dirty="0">
              <a:solidFill>
                <a:schemeClr val="accent2"/>
              </a:solidFill>
              <a:latin typeface="Calibri" charset="0"/>
              <a:ea typeface="宋体" charset="0"/>
              <a:cs typeface="宋体" charset="0"/>
            </a:endParaRPr>
          </a:p>
          <a:p>
            <a:pPr algn="ctr" eaLnBrk="0" hangingPunct="0">
              <a:lnSpc>
                <a:spcPct val="50000"/>
              </a:lnSpc>
              <a:spcBef>
                <a:spcPct val="50000"/>
              </a:spcBef>
            </a:pPr>
            <a:r>
              <a:rPr lang="en-US" sz="2400" i="1" dirty="0" err="1">
                <a:solidFill>
                  <a:schemeClr val="accent2"/>
                </a:solidFill>
                <a:latin typeface="Calibri" charset="0"/>
                <a:ea typeface="宋体" charset="0"/>
                <a:cs typeface="宋体" charset="0"/>
              </a:rPr>
              <a:t>xqin@auburn.edu</a:t>
            </a:r>
            <a:endParaRPr lang="en-US" altLang="zh-CN" sz="2400" i="1" dirty="0">
              <a:solidFill>
                <a:schemeClr val="accent2"/>
              </a:solidFill>
              <a:latin typeface="Calibri" charset="0"/>
              <a:ea typeface="宋体" charset="0"/>
              <a:cs typeface="宋体"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000250" y="304800"/>
            <a:ext cx="7448550" cy="914400"/>
          </a:xfrm>
          <a:noFill/>
          <a:extLst>
            <a:ext uri="{91240B29-F687-4f45-9708-019B960494DF}">
              <a14:hiddenLine xmlns:a14="http://schemas.microsoft.com/office/drawing/2010/main" xmlns=""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dirty="0" smtClean="0">
                <a:latin typeface="Calibri" charset="0"/>
              </a:rPr>
              <a:t>Three Tasks: Due </a:t>
            </a:r>
            <a:r>
              <a:rPr lang="en-US" smtClean="0">
                <a:latin typeface="Calibri" charset="0"/>
              </a:rPr>
              <a:t>on March 24</a:t>
            </a:r>
            <a:endParaRPr lang="en-US" altLang="zh-CN" dirty="0">
              <a:latin typeface="Calibri" charset="0"/>
              <a:ea typeface="宋体" charset="0"/>
              <a:cs typeface="宋体" charset="0"/>
            </a:endParaRPr>
          </a:p>
        </p:txBody>
      </p:sp>
      <p:sp>
        <p:nvSpPr>
          <p:cNvPr id="4099" name="Rectangle 3"/>
          <p:cNvSpPr>
            <a:spLocks noGrp="1" noChangeArrowheads="1"/>
          </p:cNvSpPr>
          <p:nvPr>
            <p:ph type="body" idx="1"/>
          </p:nvPr>
        </p:nvSpPr>
        <p:spPr>
          <a:xfrm>
            <a:off x="914400" y="1371600"/>
            <a:ext cx="10439400" cy="4953000"/>
          </a:xfrm>
          <a:noFill/>
          <a:extLst>
            <a:ext uri="{91240B29-F687-4f45-9708-019B960494DF}">
              <a14:hiddenLine xmlns:a14="http://schemas.microsoft.com/office/drawing/2010/main" xmlns=""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US" dirty="0" smtClean="0">
                <a:latin typeface="Calibri"/>
                <a:cs typeface="Calibri"/>
              </a:rPr>
              <a:t>Task 1: Code Reading</a:t>
            </a:r>
          </a:p>
          <a:p>
            <a:pPr marL="0" indent="0">
              <a:buNone/>
            </a:pPr>
            <a:r>
              <a:rPr lang="en-US" dirty="0" smtClean="0">
                <a:latin typeface="Calibri"/>
                <a:cs typeface="Calibri"/>
              </a:rPr>
              <a:t>	</a:t>
            </a:r>
            <a:r>
              <a:rPr lang="en-US" dirty="0" smtClean="0">
                <a:solidFill>
                  <a:srgbClr val="FF0000"/>
                </a:solidFill>
                <a:latin typeface="Calibri"/>
                <a:cs typeface="Calibri"/>
              </a:rPr>
              <a:t>Individual;  Soft Deadline:  </a:t>
            </a:r>
            <a:r>
              <a:rPr lang="en-US" dirty="0" smtClean="0">
                <a:solidFill>
                  <a:srgbClr val="FF0000"/>
                </a:solidFill>
                <a:latin typeface="Calibri"/>
                <a:cs typeface="Calibri"/>
              </a:rPr>
              <a:t>Oct. 22 (2 </a:t>
            </a:r>
            <a:r>
              <a:rPr lang="en-US" dirty="0" smtClean="0">
                <a:solidFill>
                  <a:srgbClr val="FF0000"/>
                </a:solidFill>
                <a:latin typeface="Calibri"/>
                <a:cs typeface="Calibri"/>
              </a:rPr>
              <a:t>Days)</a:t>
            </a:r>
          </a:p>
          <a:p>
            <a:pPr marL="0" indent="0">
              <a:buNone/>
            </a:pPr>
            <a:endParaRPr lang="en-US" dirty="0" smtClean="0">
              <a:latin typeface="Calibri"/>
              <a:cs typeface="Calibri"/>
            </a:endParaRPr>
          </a:p>
          <a:p>
            <a:pPr lvl="0"/>
            <a:r>
              <a:rPr lang="en-US" dirty="0" smtClean="0">
                <a:latin typeface="Calibri"/>
                <a:cs typeface="Calibri"/>
              </a:rPr>
              <a:t>Task 2: Design</a:t>
            </a:r>
          </a:p>
          <a:p>
            <a:pPr marL="0" indent="0">
              <a:buNone/>
            </a:pPr>
            <a:r>
              <a:rPr lang="en-US" dirty="0">
                <a:latin typeface="Calibri"/>
                <a:cs typeface="Calibri"/>
              </a:rPr>
              <a:t>	</a:t>
            </a:r>
            <a:r>
              <a:rPr lang="en-US" dirty="0">
                <a:solidFill>
                  <a:srgbClr val="FF0000"/>
                </a:solidFill>
                <a:latin typeface="Calibri"/>
                <a:cs typeface="Calibri"/>
              </a:rPr>
              <a:t>Collaboration; Soft Deadline:  </a:t>
            </a:r>
            <a:r>
              <a:rPr lang="en-US" dirty="0" smtClean="0">
                <a:solidFill>
                  <a:srgbClr val="FF0000"/>
                </a:solidFill>
                <a:latin typeface="Calibri"/>
                <a:cs typeface="Calibri"/>
              </a:rPr>
              <a:t>Oct. 24 </a:t>
            </a:r>
            <a:r>
              <a:rPr lang="en-US" dirty="0" smtClean="0">
                <a:solidFill>
                  <a:srgbClr val="FF0000"/>
                </a:solidFill>
                <a:latin typeface="Calibri"/>
                <a:cs typeface="Calibri"/>
              </a:rPr>
              <a:t>(5 Days)</a:t>
            </a:r>
            <a:endParaRPr lang="en-US" dirty="0">
              <a:solidFill>
                <a:srgbClr val="FF0000"/>
              </a:solidFill>
              <a:latin typeface="Calibri"/>
              <a:cs typeface="Calibri"/>
            </a:endParaRPr>
          </a:p>
          <a:p>
            <a:pPr marL="0" indent="0">
              <a:buNone/>
            </a:pPr>
            <a:endParaRPr lang="en-US" dirty="0">
              <a:latin typeface="Calibri"/>
              <a:cs typeface="Calibri"/>
            </a:endParaRPr>
          </a:p>
          <a:p>
            <a:pPr lvl="0"/>
            <a:r>
              <a:rPr lang="en-US" dirty="0" smtClean="0">
                <a:latin typeface="Calibri"/>
                <a:cs typeface="Calibri"/>
              </a:rPr>
              <a:t>Task 3: </a:t>
            </a:r>
            <a:r>
              <a:rPr lang="en-US" dirty="0">
                <a:latin typeface="Calibri"/>
                <a:cs typeface="Calibri"/>
              </a:rPr>
              <a:t>Programming</a:t>
            </a:r>
            <a:endParaRPr lang="en-US" dirty="0" smtClean="0">
              <a:latin typeface="Calibri"/>
              <a:cs typeface="Calibri"/>
            </a:endParaRPr>
          </a:p>
          <a:p>
            <a:pPr marL="0" indent="0">
              <a:buNone/>
            </a:pPr>
            <a:r>
              <a:rPr lang="en-US" dirty="0">
                <a:latin typeface="Calibri"/>
                <a:cs typeface="Calibri"/>
              </a:rPr>
              <a:t>	</a:t>
            </a:r>
            <a:r>
              <a:rPr lang="en-US" dirty="0">
                <a:solidFill>
                  <a:srgbClr val="FF0000"/>
                </a:solidFill>
                <a:latin typeface="Calibri"/>
                <a:cs typeface="Calibri"/>
              </a:rPr>
              <a:t>Discussion; </a:t>
            </a:r>
            <a:r>
              <a:rPr lang="en-US" dirty="0" smtClean="0">
                <a:solidFill>
                  <a:srgbClr val="FF0000"/>
                </a:solidFill>
                <a:latin typeface="Calibri"/>
                <a:cs typeface="Calibri"/>
              </a:rPr>
              <a:t>Hard </a:t>
            </a:r>
            <a:r>
              <a:rPr lang="en-US" dirty="0">
                <a:solidFill>
                  <a:srgbClr val="FF0000"/>
                </a:solidFill>
                <a:latin typeface="Calibri"/>
                <a:cs typeface="Calibri"/>
              </a:rPr>
              <a:t>Deadline:  </a:t>
            </a:r>
            <a:r>
              <a:rPr lang="en-US" dirty="0" smtClean="0">
                <a:solidFill>
                  <a:srgbClr val="FF0000"/>
                </a:solidFill>
                <a:latin typeface="Calibri"/>
                <a:cs typeface="Calibri"/>
              </a:rPr>
              <a:t>Nov. 3 (7 </a:t>
            </a:r>
            <a:r>
              <a:rPr lang="en-US" dirty="0" smtClean="0">
                <a:solidFill>
                  <a:srgbClr val="FF0000"/>
                </a:solidFill>
                <a:latin typeface="Calibri"/>
                <a:cs typeface="Calibri"/>
              </a:rPr>
              <a:t>Days)</a:t>
            </a:r>
            <a:endParaRPr lang="en-US" dirty="0">
              <a:solidFill>
                <a:srgbClr val="FF0000"/>
              </a:solidFill>
              <a:latin typeface="Calibri"/>
              <a:cs typeface="Calibri"/>
            </a:endParaRPr>
          </a:p>
        </p:txBody>
      </p:sp>
    </p:spTree>
    <p:extLst>
      <p:ext uri="{BB962C8B-B14F-4D97-AF65-F5344CB8AC3E}">
        <p14:creationId xmlns:p14="http://schemas.microsoft.com/office/powerpoint/2010/main" val="1395065827"/>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000250" y="304800"/>
            <a:ext cx="7448550" cy="914400"/>
          </a:xfrm>
          <a:noFill/>
          <a:extLst>
            <a:ext uri="{91240B29-F687-4f45-9708-019B960494DF}">
              <a14:hiddenLine xmlns=""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zh-CN" dirty="0" smtClean="0">
                <a:latin typeface="Calibri" charset="0"/>
              </a:rPr>
              <a:t>Collaboration is Important!</a:t>
            </a:r>
            <a:endParaRPr lang="en-US" altLang="zh-CN" dirty="0">
              <a:latin typeface="Calibri" charset="0"/>
              <a:ea typeface="宋体" charset="0"/>
              <a:cs typeface="宋体" charset="0"/>
            </a:endParaRPr>
          </a:p>
        </p:txBody>
      </p:sp>
      <p:sp>
        <p:nvSpPr>
          <p:cNvPr id="4099" name="Rectangle 3"/>
          <p:cNvSpPr>
            <a:spLocks noGrp="1" noChangeArrowheads="1"/>
          </p:cNvSpPr>
          <p:nvPr>
            <p:ph type="body" idx="1"/>
          </p:nvPr>
        </p:nvSpPr>
        <p:spPr>
          <a:xfrm>
            <a:off x="685800" y="1752600"/>
            <a:ext cx="10744199" cy="4419600"/>
          </a:xfrm>
          <a:noFill/>
          <a:extLst>
            <a:ext uri="{91240B29-F687-4f45-9708-019B960494DF}">
              <a14:hiddenLine xmlns=""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r>
              <a:rPr lang="en-US" dirty="0">
                <a:latin typeface="Calibri"/>
                <a:cs typeface="Calibri"/>
              </a:rPr>
              <a:t>Please evenly distribute the programming tasks among the three group members. </a:t>
            </a:r>
            <a:endParaRPr lang="en-US" dirty="0" smtClean="0">
              <a:latin typeface="Calibri"/>
              <a:cs typeface="Calibri"/>
            </a:endParaRPr>
          </a:p>
          <a:p>
            <a:endParaRPr lang="en-US" dirty="0">
              <a:latin typeface="Calibri"/>
              <a:cs typeface="Calibri"/>
            </a:endParaRPr>
          </a:p>
          <a:p>
            <a:r>
              <a:rPr lang="en-US" dirty="0" smtClean="0">
                <a:latin typeface="Calibri"/>
                <a:cs typeface="Calibri"/>
              </a:rPr>
              <a:t>Unbalanced </a:t>
            </a:r>
            <a:r>
              <a:rPr lang="en-US" dirty="0">
                <a:latin typeface="Calibri"/>
                <a:cs typeface="Calibri"/>
              </a:rPr>
              <a:t>programming load </a:t>
            </a:r>
            <a:r>
              <a:rPr lang="en-US" dirty="0" smtClean="0">
                <a:latin typeface="Calibri"/>
                <a:cs typeface="Calibri"/>
              </a:rPr>
              <a:t>among </a:t>
            </a:r>
            <a:r>
              <a:rPr lang="en-US" dirty="0">
                <a:latin typeface="Calibri"/>
                <a:cs typeface="Calibri"/>
              </a:rPr>
              <a:t>the </a:t>
            </a:r>
            <a:r>
              <a:rPr lang="en-US" dirty="0" smtClean="0">
                <a:latin typeface="Calibri"/>
                <a:cs typeface="Calibri"/>
              </a:rPr>
              <a:t>members </a:t>
            </a:r>
            <a:r>
              <a:rPr lang="en-US" dirty="0">
                <a:latin typeface="Calibri"/>
                <a:cs typeface="Calibri"/>
              </a:rPr>
              <a:t>is likely to lead to a development delay of this project. </a:t>
            </a:r>
          </a:p>
          <a:p>
            <a:pPr lvl="0"/>
            <a:endParaRPr lang="en-US" dirty="0" smtClean="0">
              <a:latin typeface="Calibri"/>
              <a:cs typeface="Calibri"/>
            </a:endParaRPr>
          </a:p>
          <a:p>
            <a:pPr lvl="0"/>
            <a:endParaRPr lang="en-US" sz="2400" dirty="0">
              <a:solidFill>
                <a:srgbClr val="FF0000"/>
              </a:solidFill>
              <a:latin typeface="Calibri"/>
              <a:cs typeface="Calibri"/>
            </a:endParaRPr>
          </a:p>
        </p:txBody>
      </p:sp>
    </p:spTree>
    <p:extLst>
      <p:ext uri="{BB962C8B-B14F-4D97-AF65-F5344CB8AC3E}">
        <p14:creationId xmlns:p14="http://schemas.microsoft.com/office/powerpoint/2010/main" val="2575719207"/>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C38DD9D0-E383-4624-BD3E-6BD72B93079C}" type="slidenum">
              <a:rPr lang="en-US" smtClean="0"/>
              <a:pPr>
                <a:defRPr/>
              </a:pPr>
              <a:t>12</a:t>
            </a:fld>
            <a:endParaRPr lang="en-US"/>
          </a:p>
        </p:txBody>
      </p:sp>
      <p:pic>
        <p:nvPicPr>
          <p:cNvPr id="3" name="Shape 62"/>
          <p:cNvPicPr preferRelativeResize="0"/>
          <p:nvPr/>
        </p:nvPicPr>
        <p:blipFill>
          <a:blip r:embed="rId3">
            <a:alphaModFix/>
          </a:blip>
          <a:stretch>
            <a:fillRect/>
          </a:stretch>
        </p:blipFill>
        <p:spPr>
          <a:xfrm>
            <a:off x="18788" y="14614"/>
            <a:ext cx="12173212" cy="6843386"/>
          </a:xfrm>
          <a:prstGeom prst="rect">
            <a:avLst/>
          </a:prstGeom>
          <a:noFill/>
          <a:ln>
            <a:noFill/>
          </a:ln>
        </p:spPr>
      </p:pic>
    </p:spTree>
    <p:extLst>
      <p:ext uri="{BB962C8B-B14F-4D97-AF65-F5344CB8AC3E}">
        <p14:creationId xmlns:p14="http://schemas.microsoft.com/office/powerpoint/2010/main" val="2062857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000250" y="304800"/>
            <a:ext cx="7448550" cy="1447800"/>
          </a:xfrm>
          <a:noFill/>
          <a:extLst>
            <a:ext uri="{91240B29-F687-4f45-9708-019B960494DF}">
              <a14:hiddenLine xmlns=""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zh-CN" dirty="0" smtClean="0">
                <a:solidFill>
                  <a:srgbClr val="FF0000"/>
                </a:solidFill>
                <a:latin typeface="Calibri" charset="0"/>
              </a:rPr>
              <a:t>What’s New?</a:t>
            </a:r>
            <a:br>
              <a:rPr lang="en-US" altLang="zh-CN" dirty="0" smtClean="0">
                <a:solidFill>
                  <a:srgbClr val="FF0000"/>
                </a:solidFill>
                <a:latin typeface="Calibri" charset="0"/>
              </a:rPr>
            </a:br>
            <a:r>
              <a:rPr lang="en-US" dirty="0" smtClean="0">
                <a:latin typeface="Calibri" charset="0"/>
                <a:ea typeface="Calibri" charset="0"/>
                <a:cs typeface="Calibri" charset="0"/>
              </a:rPr>
              <a:t>A Collaboration Report </a:t>
            </a:r>
            <a:r>
              <a:rPr lang="en-US" altLang="zh-CN" dirty="0" smtClean="0">
                <a:solidFill>
                  <a:srgbClr val="FF0000"/>
                </a:solidFill>
                <a:latin typeface="Calibri" charset="0"/>
                <a:ea typeface="Calibri" charset="0"/>
                <a:cs typeface="Calibri" charset="0"/>
              </a:rPr>
              <a:t> </a:t>
            </a:r>
            <a:endParaRPr lang="en-US" altLang="zh-CN" dirty="0">
              <a:solidFill>
                <a:srgbClr val="FF0000"/>
              </a:solidFill>
              <a:latin typeface="Calibri" charset="0"/>
              <a:ea typeface="Calibri" charset="0"/>
              <a:cs typeface="Calibri" charset="0"/>
            </a:endParaRPr>
          </a:p>
        </p:txBody>
      </p:sp>
      <p:sp>
        <p:nvSpPr>
          <p:cNvPr id="4099" name="Rectangle 3"/>
          <p:cNvSpPr>
            <a:spLocks noGrp="1" noChangeArrowheads="1"/>
          </p:cNvSpPr>
          <p:nvPr>
            <p:ph type="body" idx="1"/>
          </p:nvPr>
        </p:nvSpPr>
        <p:spPr>
          <a:xfrm>
            <a:off x="685800" y="2057400"/>
            <a:ext cx="10744199" cy="4114800"/>
          </a:xfrm>
          <a:noFill/>
          <a:extLst>
            <a:ext uri="{91240B29-F687-4f45-9708-019B960494DF}">
              <a14:hiddenLine xmlns=""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r>
              <a:rPr lang="en-US" sz="2800" dirty="0" smtClean="0">
                <a:latin typeface="Calibri" charset="0"/>
                <a:ea typeface="Calibri" charset="0"/>
                <a:cs typeface="Calibri" charset="0"/>
              </a:rPr>
              <a:t>To evaluate </a:t>
            </a:r>
            <a:r>
              <a:rPr lang="en-US" sz="2800" dirty="0">
                <a:latin typeface="Calibri" charset="0"/>
                <a:ea typeface="Calibri" charset="0"/>
                <a:cs typeface="Calibri" charset="0"/>
              </a:rPr>
              <a:t>each individual member’s contributions to the project </a:t>
            </a:r>
          </a:p>
          <a:p>
            <a:pPr lvl="0"/>
            <a:endParaRPr lang="en-US" sz="2800" dirty="0" smtClean="0">
              <a:solidFill>
                <a:srgbClr val="FF0000"/>
              </a:solidFill>
              <a:latin typeface="Calibri"/>
              <a:cs typeface="Calibri"/>
            </a:endParaRPr>
          </a:p>
          <a:p>
            <a:pPr lvl="0"/>
            <a:r>
              <a:rPr lang="en-US" sz="2800" dirty="0">
                <a:latin typeface="Calibri" charset="0"/>
                <a:ea typeface="Calibri" charset="0"/>
                <a:cs typeface="Calibri" charset="0"/>
              </a:rPr>
              <a:t>Your collaboration report must contain:</a:t>
            </a:r>
          </a:p>
          <a:p>
            <a:pPr lvl="1"/>
            <a:r>
              <a:rPr lang="en-US" sz="2400" dirty="0" smtClean="0">
                <a:latin typeface="Calibri" charset="0"/>
                <a:ea typeface="Calibri" charset="0"/>
                <a:cs typeface="Calibri" charset="0"/>
              </a:rPr>
              <a:t>What </a:t>
            </a:r>
            <a:r>
              <a:rPr lang="en-US" sz="2400" dirty="0">
                <a:latin typeface="Calibri" charset="0"/>
                <a:ea typeface="Calibri" charset="0"/>
                <a:cs typeface="Calibri" charset="0"/>
              </a:rPr>
              <a:t>are contributions from each individual member?</a:t>
            </a:r>
          </a:p>
          <a:p>
            <a:pPr lvl="1"/>
            <a:r>
              <a:rPr lang="en-US" sz="2400" dirty="0">
                <a:latin typeface="Calibri" charset="0"/>
                <a:ea typeface="Calibri" charset="0"/>
                <a:cs typeface="Calibri" charset="0"/>
              </a:rPr>
              <a:t>How did your group members collaborate on this project? </a:t>
            </a:r>
          </a:p>
          <a:p>
            <a:pPr lvl="1"/>
            <a:r>
              <a:rPr lang="en-US" sz="2400" dirty="0">
                <a:latin typeface="Calibri" charset="0"/>
                <a:ea typeface="Calibri" charset="0"/>
                <a:cs typeface="Calibri" charset="0"/>
              </a:rPr>
              <a:t>Did you have a plan and work to it? Did the group stick to the plan? If not, why not? </a:t>
            </a:r>
          </a:p>
          <a:p>
            <a:pPr lvl="1"/>
            <a:r>
              <a:rPr lang="en-US" sz="2400" dirty="0">
                <a:latin typeface="Calibri" charset="0"/>
                <a:ea typeface="Calibri" charset="0"/>
                <a:cs typeface="Calibri" charset="0"/>
              </a:rPr>
              <a:t>What would you do differently next time?</a:t>
            </a:r>
          </a:p>
          <a:p>
            <a:pPr lvl="0"/>
            <a:endParaRPr lang="en-US" sz="2400" dirty="0">
              <a:solidFill>
                <a:srgbClr val="FF0000"/>
              </a:solidFill>
              <a:latin typeface="Calibri"/>
              <a:cs typeface="Calibri"/>
            </a:endParaRPr>
          </a:p>
        </p:txBody>
      </p:sp>
    </p:spTree>
    <p:extLst>
      <p:ext uri="{BB962C8B-B14F-4D97-AF65-F5344CB8AC3E}">
        <p14:creationId xmlns:p14="http://schemas.microsoft.com/office/powerpoint/2010/main" val="1996976084"/>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000250" y="304800"/>
            <a:ext cx="7448550" cy="914400"/>
          </a:xfrm>
          <a:noFill/>
          <a:extLst>
            <a:ext uri="{91240B29-F687-4f45-9708-019B960494DF}">
              <a14:hiddenLine xmlns=""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zh-CN" dirty="0" smtClean="0">
                <a:latin typeface="Calibri" charset="0"/>
              </a:rPr>
              <a:t>How to collaborate?</a:t>
            </a:r>
            <a:endParaRPr lang="en-US" altLang="zh-CN" dirty="0">
              <a:latin typeface="Calibri" charset="0"/>
              <a:ea typeface="宋体" charset="0"/>
              <a:cs typeface="宋体" charset="0"/>
            </a:endParaRPr>
          </a:p>
        </p:txBody>
      </p:sp>
      <p:sp>
        <p:nvSpPr>
          <p:cNvPr id="4099" name="Rectangle 3"/>
          <p:cNvSpPr>
            <a:spLocks noGrp="1" noChangeArrowheads="1"/>
          </p:cNvSpPr>
          <p:nvPr>
            <p:ph type="body" idx="1"/>
          </p:nvPr>
        </p:nvSpPr>
        <p:spPr>
          <a:xfrm>
            <a:off x="1295400" y="1524000"/>
            <a:ext cx="10134599" cy="4572000"/>
          </a:xfrm>
          <a:noFill/>
          <a:extLst>
            <a:ext uri="{91240B29-F687-4f45-9708-019B960494DF}">
              <a14:hiddenLine xmlns=""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US" dirty="0" smtClean="0">
                <a:latin typeface="Calibri"/>
                <a:cs typeface="Calibri"/>
              </a:rPr>
              <a:t>Naming </a:t>
            </a:r>
            <a:r>
              <a:rPr lang="en-US" dirty="0">
                <a:latin typeface="Calibri"/>
                <a:cs typeface="Calibri"/>
              </a:rPr>
              <a:t>global variables</a:t>
            </a:r>
            <a:endParaRPr lang="en-US" dirty="0" smtClean="0">
              <a:latin typeface="Calibri"/>
              <a:cs typeface="Calibri"/>
            </a:endParaRPr>
          </a:p>
          <a:p>
            <a:pPr marL="0" indent="0">
              <a:buNone/>
            </a:pPr>
            <a:endParaRPr lang="en-US" dirty="0" smtClean="0">
              <a:latin typeface="Calibri"/>
              <a:cs typeface="Calibri"/>
            </a:endParaRPr>
          </a:p>
          <a:p>
            <a:pPr lvl="0"/>
            <a:r>
              <a:rPr lang="en-US" dirty="0" smtClean="0">
                <a:latin typeface="Calibri"/>
                <a:cs typeface="Calibri"/>
              </a:rPr>
              <a:t>A </a:t>
            </a:r>
            <a:r>
              <a:rPr lang="en-US" dirty="0">
                <a:latin typeface="Calibri"/>
                <a:cs typeface="Calibri"/>
              </a:rPr>
              <a:t>consistent way of writing function </a:t>
            </a:r>
            <a:r>
              <a:rPr lang="en-US" dirty="0" smtClean="0">
                <a:latin typeface="Calibri"/>
                <a:cs typeface="Calibri"/>
              </a:rPr>
              <a:t>and variable names</a:t>
            </a:r>
          </a:p>
          <a:p>
            <a:pPr marL="0" indent="0">
              <a:buNone/>
            </a:pPr>
            <a:endParaRPr lang="en-US" sz="2400" dirty="0">
              <a:latin typeface="Calibri"/>
              <a:cs typeface="Calibri"/>
            </a:endParaRPr>
          </a:p>
          <a:p>
            <a:pPr lvl="0"/>
            <a:r>
              <a:rPr lang="en-US" dirty="0" smtClean="0">
                <a:latin typeface="Calibri"/>
                <a:cs typeface="Calibri"/>
              </a:rPr>
              <a:t>How </a:t>
            </a:r>
            <a:r>
              <a:rPr lang="en-US" dirty="0">
                <a:latin typeface="Calibri"/>
                <a:cs typeface="Calibri"/>
              </a:rPr>
              <a:t>often to commit </a:t>
            </a:r>
            <a:r>
              <a:rPr lang="en-US" dirty="0" smtClean="0">
                <a:latin typeface="Calibri"/>
                <a:cs typeface="Calibri"/>
              </a:rPr>
              <a:t>changes to CVS?</a:t>
            </a:r>
          </a:p>
          <a:p>
            <a:pPr lvl="0"/>
            <a:endParaRPr lang="en-US" dirty="0" smtClean="0">
              <a:latin typeface="Calibri"/>
              <a:cs typeface="Calibri"/>
            </a:endParaRPr>
          </a:p>
          <a:p>
            <a:pPr lvl="0"/>
            <a:r>
              <a:rPr lang="en-US" dirty="0" smtClean="0">
                <a:latin typeface="Calibri"/>
                <a:cs typeface="Calibri"/>
              </a:rPr>
              <a:t>Ensure a </a:t>
            </a:r>
            <a:r>
              <a:rPr lang="en-US" dirty="0">
                <a:latin typeface="Calibri"/>
                <a:cs typeface="Calibri"/>
              </a:rPr>
              <a:t>working version </a:t>
            </a:r>
            <a:r>
              <a:rPr lang="en-US" dirty="0" smtClean="0">
                <a:latin typeface="Calibri"/>
                <a:cs typeface="Calibri"/>
              </a:rPr>
              <a:t>from </a:t>
            </a:r>
            <a:r>
              <a:rPr lang="en-US" dirty="0">
                <a:latin typeface="Calibri"/>
                <a:cs typeface="Calibri"/>
              </a:rPr>
              <a:t>CVS</a:t>
            </a:r>
          </a:p>
          <a:p>
            <a:pPr lvl="0"/>
            <a:endParaRPr lang="en-US" dirty="0" smtClean="0">
              <a:latin typeface="Calibri"/>
              <a:cs typeface="Calibri"/>
            </a:endParaRPr>
          </a:p>
          <a:p>
            <a:pPr lvl="0"/>
            <a:endParaRPr lang="en-US" sz="2400" dirty="0">
              <a:solidFill>
                <a:srgbClr val="FF0000"/>
              </a:solidFill>
              <a:latin typeface="Calibri"/>
              <a:cs typeface="Calibri"/>
            </a:endParaRPr>
          </a:p>
        </p:txBody>
      </p:sp>
    </p:spTree>
    <p:extLst>
      <p:ext uri="{BB962C8B-B14F-4D97-AF65-F5344CB8AC3E}">
        <p14:creationId xmlns:p14="http://schemas.microsoft.com/office/powerpoint/2010/main" val="899007572"/>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000250" y="304800"/>
            <a:ext cx="7448550" cy="914400"/>
          </a:xfrm>
          <a:noFill/>
          <a:extLst>
            <a:ext uri="{91240B29-F687-4f45-9708-019B960494DF}">
              <a14:hiddenLine xmlns=""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zh-CN" dirty="0" smtClean="0">
                <a:latin typeface="Calibri" charset="0"/>
              </a:rPr>
              <a:t>Partnership</a:t>
            </a:r>
            <a:endParaRPr lang="en-US" altLang="zh-CN" dirty="0">
              <a:latin typeface="Calibri" charset="0"/>
              <a:ea typeface="宋体" charset="0"/>
              <a:cs typeface="宋体" charset="0"/>
            </a:endParaRPr>
          </a:p>
        </p:txBody>
      </p:sp>
      <p:sp>
        <p:nvSpPr>
          <p:cNvPr id="4099" name="Rectangle 3"/>
          <p:cNvSpPr>
            <a:spLocks noGrp="1" noChangeArrowheads="1"/>
          </p:cNvSpPr>
          <p:nvPr>
            <p:ph type="body" idx="1"/>
          </p:nvPr>
        </p:nvSpPr>
        <p:spPr>
          <a:xfrm>
            <a:off x="1371601" y="1524000"/>
            <a:ext cx="9525000" cy="4572000"/>
          </a:xfrm>
          <a:noFill/>
          <a:extLst>
            <a:ext uri="{91240B29-F687-4f45-9708-019B960494DF}">
              <a14:hiddenLine xmlns=""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US" dirty="0" smtClean="0">
                <a:latin typeface="Calibri" panose="020F0502020204030204" pitchFamily="34" charset="0"/>
                <a:cs typeface="Calibri"/>
              </a:rPr>
              <a:t>To manage your partnership</a:t>
            </a:r>
          </a:p>
          <a:p>
            <a:pPr lvl="0"/>
            <a:endParaRPr lang="en-US" dirty="0" smtClean="0">
              <a:latin typeface="Calibri" panose="020F0502020204030204" pitchFamily="34" charset="0"/>
              <a:cs typeface="Calibri"/>
            </a:endParaRPr>
          </a:p>
          <a:p>
            <a:pPr lvl="0"/>
            <a:r>
              <a:rPr lang="en-US" dirty="0" smtClean="0">
                <a:latin typeface="Calibri" panose="020F0502020204030204" pitchFamily="34" charset="0"/>
                <a:cs typeface="Calibri"/>
              </a:rPr>
              <a:t>If you and your group members have </a:t>
            </a:r>
            <a:r>
              <a:rPr lang="en-US" dirty="0">
                <a:latin typeface="Calibri" panose="020F0502020204030204" pitchFamily="34" charset="0"/>
                <a:cs typeface="Calibri"/>
              </a:rPr>
              <a:t>difficulty working together, please </a:t>
            </a:r>
            <a:r>
              <a:rPr lang="en-US" dirty="0" smtClean="0">
                <a:latin typeface="Calibri" panose="020F0502020204030204" pitchFamily="34" charset="0"/>
                <a:cs typeface="Calibri"/>
              </a:rPr>
              <a:t>talk </a:t>
            </a:r>
            <a:r>
              <a:rPr lang="en-US" dirty="0">
                <a:latin typeface="Calibri" panose="020F0502020204030204" pitchFamily="34" charset="0"/>
                <a:cs typeface="Calibri"/>
              </a:rPr>
              <a:t>with the TA or </a:t>
            </a:r>
            <a:r>
              <a:rPr lang="en-US" dirty="0" smtClean="0">
                <a:latin typeface="Calibri" panose="020F0502020204030204" pitchFamily="34" charset="0"/>
                <a:cs typeface="Calibri"/>
              </a:rPr>
              <a:t>Dr. Qin</a:t>
            </a:r>
          </a:p>
          <a:p>
            <a:pPr lvl="0"/>
            <a:endParaRPr lang="en-US" dirty="0">
              <a:latin typeface="Calibri" panose="020F0502020204030204" pitchFamily="34" charset="0"/>
              <a:cs typeface="Calibri"/>
            </a:endParaRPr>
          </a:p>
          <a:p>
            <a:pPr lvl="0"/>
            <a:r>
              <a:rPr lang="en-US" dirty="0" smtClean="0">
                <a:latin typeface="Calibri" panose="020F0502020204030204" pitchFamily="34" charset="0"/>
                <a:cs typeface="Calibri"/>
              </a:rPr>
              <a:t>We </a:t>
            </a:r>
            <a:r>
              <a:rPr lang="en-US" dirty="0">
                <a:latin typeface="Calibri" panose="020F0502020204030204" pitchFamily="34" charset="0"/>
                <a:cs typeface="Calibri"/>
              </a:rPr>
              <a:t>will </a:t>
            </a:r>
            <a:r>
              <a:rPr lang="en-US" dirty="0" smtClean="0">
                <a:latin typeface="Calibri" panose="020F0502020204030204" pitchFamily="34" charset="0"/>
                <a:cs typeface="Calibri"/>
              </a:rPr>
              <a:t>help </a:t>
            </a:r>
            <a:r>
              <a:rPr lang="en-US" dirty="0">
                <a:latin typeface="Calibri" panose="020F0502020204030204" pitchFamily="34" charset="0"/>
                <a:cs typeface="Calibri"/>
              </a:rPr>
              <a:t>your partnership work more </a:t>
            </a:r>
            <a:r>
              <a:rPr lang="en-US" dirty="0" smtClean="0">
                <a:latin typeface="Calibri" panose="020F0502020204030204" pitchFamily="34" charset="0"/>
                <a:cs typeface="Calibri"/>
              </a:rPr>
              <a:t>effectively</a:t>
            </a:r>
          </a:p>
          <a:p>
            <a:pPr lvl="0"/>
            <a:endParaRPr lang="en-US" sz="2400" dirty="0">
              <a:solidFill>
                <a:srgbClr val="FF0000"/>
              </a:solidFill>
              <a:latin typeface="Calibri"/>
              <a:cs typeface="Calibri"/>
            </a:endParaRPr>
          </a:p>
        </p:txBody>
      </p:sp>
    </p:spTree>
    <p:extLst>
      <p:ext uri="{BB962C8B-B14F-4D97-AF65-F5344CB8AC3E}">
        <p14:creationId xmlns:p14="http://schemas.microsoft.com/office/powerpoint/2010/main" val="2673356742"/>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000250" y="304800"/>
            <a:ext cx="7448550" cy="914400"/>
          </a:xfrm>
          <a:noFill/>
          <a:extLst>
            <a:ext uri="{91240B29-F687-4f45-9708-019B960494DF}">
              <a14:hiddenLine xmlns=""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zh-CN" dirty="0" smtClean="0">
                <a:latin typeface="Calibri" charset="0"/>
              </a:rPr>
              <a:t>Before add a file to CVS …</a:t>
            </a:r>
            <a:endParaRPr lang="en-US" altLang="zh-CN" dirty="0">
              <a:latin typeface="Calibri" charset="0"/>
              <a:ea typeface="宋体" charset="0"/>
              <a:cs typeface="宋体" charset="0"/>
            </a:endParaRPr>
          </a:p>
        </p:txBody>
      </p:sp>
      <p:sp>
        <p:nvSpPr>
          <p:cNvPr id="4099" name="Rectangle 3"/>
          <p:cNvSpPr>
            <a:spLocks noGrp="1" noChangeArrowheads="1"/>
          </p:cNvSpPr>
          <p:nvPr>
            <p:ph type="body" idx="1"/>
          </p:nvPr>
        </p:nvSpPr>
        <p:spPr>
          <a:xfrm>
            <a:off x="1524001" y="1295400"/>
            <a:ext cx="9372600" cy="4953000"/>
          </a:xfrm>
          <a:noFill/>
          <a:extLst>
            <a:ext uri="{91240B29-F687-4f45-9708-019B960494DF}">
              <a14:hiddenLine xmlns=""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pPr marL="0" indent="0">
              <a:buNone/>
            </a:pPr>
            <a:r>
              <a:rPr lang="en-US" dirty="0" err="1">
                <a:latin typeface="Courier New" panose="02070309020205020404" pitchFamily="49" charset="0"/>
                <a:cs typeface="Courier New" panose="02070309020205020404" pitchFamily="49" charset="0"/>
              </a:rPr>
              <a:t>chmod</a:t>
            </a:r>
            <a:r>
              <a:rPr lang="en-US" dirty="0">
                <a:latin typeface="Courier New" panose="02070309020205020404" pitchFamily="49" charset="0"/>
                <a:cs typeface="Courier New" panose="02070309020205020404" pitchFamily="49" charset="0"/>
              </a:rPr>
              <a:t> 640 or </a:t>
            </a:r>
            <a:r>
              <a:rPr lang="en-US" dirty="0" err="1">
                <a:latin typeface="Courier New" panose="02070309020205020404" pitchFamily="49" charset="0"/>
                <a:cs typeface="Courier New" panose="02070309020205020404" pitchFamily="49" charset="0"/>
              </a:rPr>
              <a:t>chmod</a:t>
            </a:r>
            <a:r>
              <a:rPr lang="en-US" dirty="0">
                <a:latin typeface="Courier New" panose="02070309020205020404" pitchFamily="49" charset="0"/>
                <a:cs typeface="Courier New" panose="02070309020205020404" pitchFamily="49" charset="0"/>
              </a:rPr>
              <a:t> 644</a:t>
            </a:r>
            <a:r>
              <a:rPr lang="en-US" sz="2400" dirty="0">
                <a:latin typeface="Courier New" panose="02070309020205020404" pitchFamily="49" charset="0"/>
                <a:cs typeface="Courier New" panose="02070309020205020404" pitchFamily="49" charset="0"/>
              </a:rPr>
              <a:t>	</a:t>
            </a:r>
            <a:endParaRPr lang="en-US" dirty="0" smtClean="0">
              <a:latin typeface="Courier New" panose="02070309020205020404" pitchFamily="49" charset="0"/>
              <a:cs typeface="Courier New" panose="02070309020205020404" pitchFamily="49" charset="0"/>
            </a:endParaRPr>
          </a:p>
          <a:p>
            <a:pPr lvl="0"/>
            <a:r>
              <a:rPr lang="en-US" dirty="0">
                <a:latin typeface="Calibri"/>
                <a:cs typeface="Calibri"/>
              </a:rPr>
              <a:t>A word about permissions:</a:t>
            </a:r>
          </a:p>
          <a:p>
            <a:pPr marL="800100" lvl="2" indent="0">
              <a:buNone/>
            </a:pPr>
            <a:r>
              <a:rPr lang="en-US" dirty="0">
                <a:latin typeface="Calibri"/>
                <a:cs typeface="Calibri"/>
              </a:rPr>
              <a:t>0 = no operations allowed</a:t>
            </a:r>
          </a:p>
          <a:p>
            <a:pPr marL="800100" lvl="2" indent="0">
              <a:buNone/>
            </a:pPr>
            <a:r>
              <a:rPr lang="en-US" dirty="0">
                <a:latin typeface="Calibri"/>
                <a:cs typeface="Calibri"/>
              </a:rPr>
              <a:t>1 = execute permission or the ability to cd in the case of a directory</a:t>
            </a:r>
          </a:p>
          <a:p>
            <a:pPr marL="800100" lvl="2" indent="0">
              <a:buNone/>
            </a:pPr>
            <a:r>
              <a:rPr lang="en-US" dirty="0">
                <a:latin typeface="Calibri"/>
                <a:cs typeface="Calibri"/>
              </a:rPr>
              <a:t>2 = write permission</a:t>
            </a:r>
          </a:p>
          <a:p>
            <a:pPr marL="800100" lvl="2" indent="0">
              <a:buNone/>
            </a:pPr>
            <a:r>
              <a:rPr lang="en-US" dirty="0">
                <a:latin typeface="Calibri"/>
                <a:cs typeface="Calibri"/>
              </a:rPr>
              <a:t>4 = read permission</a:t>
            </a:r>
            <a:endParaRPr lang="en-US" sz="1600" dirty="0">
              <a:latin typeface="Calibri"/>
              <a:cs typeface="Calibri"/>
            </a:endParaRPr>
          </a:p>
          <a:p>
            <a:pPr lvl="0"/>
            <a:r>
              <a:rPr lang="en-US" dirty="0" smtClean="0">
                <a:latin typeface="Calibri"/>
                <a:cs typeface="Calibri"/>
              </a:rPr>
              <a:t>Default value 711</a:t>
            </a:r>
          </a:p>
          <a:p>
            <a:pPr lvl="0"/>
            <a:r>
              <a:rPr lang="en-US" dirty="0" smtClean="0">
                <a:latin typeface="Calibri"/>
                <a:cs typeface="Calibri"/>
              </a:rPr>
              <a:t>Owner, Group Members, non-group members </a:t>
            </a: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000250" y="304800"/>
            <a:ext cx="7448550" cy="1295400"/>
          </a:xfrm>
          <a:noFill/>
          <a:extLst>
            <a:ext uri="{91240B29-F687-4f45-9708-019B960494DF}">
              <a14:hiddenLine xmlns=""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zh-CN" dirty="0" smtClean="0">
                <a:latin typeface="Calibri" charset="0"/>
              </a:rPr>
              <a:t>To Build a </a:t>
            </a:r>
            <a:r>
              <a:rPr lang="en-US" altLang="zh-CN" dirty="0">
                <a:latin typeface="Calibri" charset="0"/>
              </a:rPr>
              <a:t>Real Multi-tasking Operating System</a:t>
            </a:r>
            <a:endParaRPr lang="en-US" altLang="zh-CN" dirty="0">
              <a:latin typeface="Calibri" charset="0"/>
              <a:ea typeface="宋体" charset="0"/>
              <a:cs typeface="宋体" charset="0"/>
            </a:endParaRPr>
          </a:p>
        </p:txBody>
      </p:sp>
      <p:sp>
        <p:nvSpPr>
          <p:cNvPr id="4099" name="Rectangle 3"/>
          <p:cNvSpPr>
            <a:spLocks noGrp="1" noChangeArrowheads="1"/>
          </p:cNvSpPr>
          <p:nvPr>
            <p:ph type="body" idx="1"/>
          </p:nvPr>
        </p:nvSpPr>
        <p:spPr>
          <a:xfrm>
            <a:off x="1981201" y="1676400"/>
            <a:ext cx="8143875" cy="4572000"/>
          </a:xfrm>
          <a:noFill/>
          <a:extLst>
            <a:ext uri="{91240B29-F687-4f45-9708-019B960494DF}">
              <a14:hiddenLine xmlns=""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US" dirty="0" smtClean="0">
                <a:latin typeface="Calibri"/>
                <a:cs typeface="Calibri"/>
              </a:rPr>
              <a:t>In project 3, Cats-Mice program:</a:t>
            </a:r>
          </a:p>
          <a:p>
            <a:pPr lvl="1"/>
            <a:r>
              <a:rPr lang="en-US" dirty="0" smtClean="0">
                <a:latin typeface="Calibri"/>
                <a:cs typeface="Calibri"/>
              </a:rPr>
              <a:t>Functions linked </a:t>
            </a:r>
            <a:r>
              <a:rPr lang="en-US" dirty="0">
                <a:latin typeface="Calibri"/>
                <a:cs typeface="Calibri"/>
              </a:rPr>
              <a:t>into the kernel </a:t>
            </a:r>
            <a:endParaRPr lang="en-US" dirty="0" smtClean="0">
              <a:latin typeface="Calibri"/>
              <a:cs typeface="Calibri"/>
            </a:endParaRPr>
          </a:p>
          <a:p>
            <a:pPr lvl="1"/>
            <a:r>
              <a:rPr lang="en-US" dirty="0" smtClean="0">
                <a:latin typeface="Calibri"/>
                <a:cs typeface="Calibri"/>
              </a:rPr>
              <a:t>Run </a:t>
            </a:r>
            <a:r>
              <a:rPr lang="en-US" dirty="0">
                <a:latin typeface="Calibri"/>
                <a:cs typeface="Calibri"/>
              </a:rPr>
              <a:t>inside the </a:t>
            </a:r>
            <a:r>
              <a:rPr lang="en-US" dirty="0" smtClean="0">
                <a:latin typeface="Calibri"/>
                <a:cs typeface="Calibri"/>
              </a:rPr>
              <a:t>kernel</a:t>
            </a:r>
          </a:p>
          <a:p>
            <a:pPr lvl="1"/>
            <a:r>
              <a:rPr lang="en-US" dirty="0" smtClean="0">
                <a:solidFill>
                  <a:srgbClr val="FF0000"/>
                </a:solidFill>
                <a:latin typeface="Calibri"/>
                <a:cs typeface="Calibri"/>
              </a:rPr>
              <a:t>Reason?</a:t>
            </a:r>
            <a:r>
              <a:rPr lang="en-US" dirty="0" smtClean="0">
                <a:latin typeface="Calibri"/>
                <a:cs typeface="Calibri"/>
              </a:rPr>
              <a:t> </a:t>
            </a:r>
            <a:r>
              <a:rPr lang="en-US" dirty="0">
                <a:latin typeface="Calibri"/>
                <a:cs typeface="Calibri"/>
              </a:rPr>
              <a:t>unable to run user-space </a:t>
            </a:r>
            <a:r>
              <a:rPr lang="en-US" dirty="0" smtClean="0">
                <a:latin typeface="Calibri"/>
                <a:cs typeface="Calibri"/>
              </a:rPr>
              <a:t>code</a:t>
            </a:r>
            <a:endParaRPr lang="en-US" dirty="0">
              <a:latin typeface="Calibri"/>
              <a:cs typeface="Calibri"/>
            </a:endParaRPr>
          </a:p>
        </p:txBody>
      </p:sp>
      <p:sp>
        <p:nvSpPr>
          <p:cNvPr id="2" name="Rectangle 1"/>
          <p:cNvSpPr/>
          <p:nvPr/>
        </p:nvSpPr>
        <p:spPr>
          <a:xfrm>
            <a:off x="4114800" y="3200400"/>
            <a:ext cx="4495800" cy="6858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6" name="Rectangle 5"/>
          <p:cNvSpPr>
            <a:spLocks noChangeArrowheads="1"/>
          </p:cNvSpPr>
          <p:nvPr/>
        </p:nvSpPr>
        <p:spPr bwMode="auto">
          <a:xfrm>
            <a:off x="2057400" y="4572000"/>
            <a:ext cx="7848600" cy="585418"/>
          </a:xfrm>
          <a:prstGeom prst="rect">
            <a:avLst/>
          </a:prstGeom>
          <a:solidFill>
            <a:srgbClr val="FFFF99"/>
          </a:solidFill>
          <a:ln w="38100" cmpd="dbl">
            <a:solidFill>
              <a:srgbClr val="FF0000"/>
            </a:solidFill>
            <a:miter lim="800000"/>
            <a:headEnd/>
            <a:tailEnd/>
          </a:ln>
        </p:spPr>
        <p:txBody>
          <a:bodyPr wrap="square" lIns="92075" tIns="46038" rIns="92075" bIns="46038" anchor="ctr">
            <a:spAutoFit/>
          </a:bodyPr>
          <a:lstStyle/>
          <a:p>
            <a:pPr algn="ctr"/>
            <a:r>
              <a:rPr lang="en-US" sz="3200" dirty="0">
                <a:solidFill>
                  <a:srgbClr val="000681"/>
                </a:solidFill>
                <a:latin typeface="Calibri"/>
                <a:cs typeface="Calibri"/>
              </a:rPr>
              <a:t>Goal: Make OS/161 run user-space programs</a:t>
            </a:r>
          </a:p>
        </p:txBody>
      </p:sp>
    </p:spTree>
    <p:extLst>
      <p:ext uri="{BB962C8B-B14F-4D97-AF65-F5344CB8AC3E}">
        <p14:creationId xmlns:p14="http://schemas.microsoft.com/office/powerpoint/2010/main" val="24819101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2"/>
                                        </p:tgtEl>
                                        <p:attrNameLst>
                                          <p:attrName>ppt_w</p:attrName>
                                        </p:attrNameLst>
                                      </p:cBhvr>
                                      <p:tavLst>
                                        <p:tav tm="0">
                                          <p:val>
                                            <p:strVal val="ppt_w"/>
                                          </p:val>
                                        </p:tav>
                                        <p:tav tm="100000">
                                          <p:val>
                                            <p:fltVal val="0"/>
                                          </p:val>
                                        </p:tav>
                                      </p:tavLst>
                                    </p:anim>
                                    <p:anim calcmode="lin" valueType="num">
                                      <p:cBhvr>
                                        <p:cTn id="7" dur="500"/>
                                        <p:tgtEl>
                                          <p:spTgt spid="2"/>
                                        </p:tgtEl>
                                        <p:attrNameLst>
                                          <p:attrName>ppt_h</p:attrName>
                                        </p:attrNameLst>
                                      </p:cBhvr>
                                      <p:tavLst>
                                        <p:tav tm="0">
                                          <p:val>
                                            <p:strVal val="ppt_h"/>
                                          </p:val>
                                        </p:tav>
                                        <p:tav tm="100000">
                                          <p:val>
                                            <p:fltVal val="0"/>
                                          </p:val>
                                        </p:tav>
                                      </p:tavLst>
                                    </p:anim>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000250" y="304800"/>
            <a:ext cx="7448550" cy="1066800"/>
          </a:xfrm>
          <a:noFill/>
          <a:extLst>
            <a:ext uri="{91240B29-F687-4f45-9708-019B960494DF}">
              <a14:hiddenLine xmlns=""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dirty="0">
                <a:latin typeface="Calibri"/>
                <a:cs typeface="Calibri"/>
              </a:rPr>
              <a:t>Current </a:t>
            </a:r>
            <a:r>
              <a:rPr lang="en-US" dirty="0" smtClean="0">
                <a:latin typeface="Calibri"/>
                <a:cs typeface="Calibri"/>
              </a:rPr>
              <a:t>Version</a:t>
            </a:r>
            <a:endParaRPr lang="en-US" dirty="0">
              <a:latin typeface="Calibri"/>
              <a:cs typeface="Calibri"/>
            </a:endParaRPr>
          </a:p>
        </p:txBody>
      </p:sp>
      <p:sp>
        <p:nvSpPr>
          <p:cNvPr id="4099" name="Rectangle 3"/>
          <p:cNvSpPr>
            <a:spLocks noGrp="1" noChangeArrowheads="1"/>
          </p:cNvSpPr>
          <p:nvPr>
            <p:ph type="body" idx="1"/>
          </p:nvPr>
        </p:nvSpPr>
        <p:spPr>
          <a:xfrm>
            <a:off x="990600" y="1480820"/>
            <a:ext cx="10515600" cy="4191000"/>
          </a:xfrm>
          <a:noFill/>
          <a:extLst>
            <a:ext uri="{91240B29-F687-4f45-9708-019B960494DF}">
              <a14:hiddenLine xmlns=""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r>
              <a:rPr lang="en-US" sz="2800" dirty="0" smtClean="0">
                <a:latin typeface="Courier New" panose="02070309020205020404" pitchFamily="49" charset="0"/>
                <a:cs typeface="Courier New" panose="02070309020205020404" pitchFamily="49" charset="0"/>
              </a:rPr>
              <a:t>Reboot</a:t>
            </a:r>
            <a:r>
              <a:rPr lang="en-US" sz="2800" dirty="0" smtClean="0">
                <a:latin typeface="Calibri"/>
                <a:cs typeface="Calibri"/>
              </a:rPr>
              <a:t> is the only </a:t>
            </a:r>
            <a:r>
              <a:rPr lang="en-US" sz="2800" dirty="0">
                <a:latin typeface="Calibri"/>
                <a:cs typeface="Calibri"/>
              </a:rPr>
              <a:t>working system call available to user-space </a:t>
            </a:r>
            <a:r>
              <a:rPr lang="en-US" sz="2800" dirty="0" smtClean="0">
                <a:latin typeface="Calibri"/>
                <a:cs typeface="Calibri"/>
              </a:rPr>
              <a:t>code</a:t>
            </a:r>
          </a:p>
          <a:p>
            <a:endParaRPr lang="en-US" sz="2800" dirty="0" smtClean="0">
              <a:latin typeface="Calibri"/>
              <a:cs typeface="Calibri"/>
            </a:endParaRPr>
          </a:p>
          <a:p>
            <a:r>
              <a:rPr lang="en-US" sz="2800" dirty="0">
                <a:latin typeface="Calibri"/>
                <a:cs typeface="Calibri"/>
              </a:rPr>
              <a:t>The kernel </a:t>
            </a:r>
            <a:r>
              <a:rPr lang="en-US" sz="2800" dirty="0" smtClean="0">
                <a:latin typeface="Calibri"/>
                <a:cs typeface="Calibri"/>
              </a:rPr>
              <a:t>does NOT understand </a:t>
            </a:r>
            <a:r>
              <a:rPr lang="en-US" sz="2800" dirty="0">
                <a:latin typeface="Calibri"/>
                <a:cs typeface="Calibri"/>
              </a:rPr>
              <a:t>what </a:t>
            </a:r>
            <a:r>
              <a:rPr lang="en-US" sz="2800" dirty="0" smtClean="0">
                <a:latin typeface="Calibri"/>
                <a:cs typeface="Calibri"/>
              </a:rPr>
              <a:t>a </a:t>
            </a:r>
            <a:r>
              <a:rPr lang="en-US" sz="2800" dirty="0">
                <a:latin typeface="Calibri"/>
                <a:cs typeface="Calibri"/>
              </a:rPr>
              <a:t>process </a:t>
            </a:r>
            <a:r>
              <a:rPr lang="en-US" sz="2800" dirty="0" smtClean="0">
                <a:latin typeface="Calibri"/>
                <a:cs typeface="Calibri"/>
              </a:rPr>
              <a:t>is</a:t>
            </a:r>
          </a:p>
          <a:p>
            <a:endParaRPr lang="en-US" sz="2800" dirty="0" smtClean="0">
              <a:latin typeface="Calibri"/>
              <a:cs typeface="Calibri"/>
            </a:endParaRPr>
          </a:p>
          <a:p>
            <a:r>
              <a:rPr lang="en-US" sz="2800" dirty="0">
                <a:latin typeface="Calibri"/>
                <a:cs typeface="Calibri"/>
              </a:rPr>
              <a:t>The kernel does NOT</a:t>
            </a:r>
            <a:r>
              <a:rPr lang="en-US" sz="2800" dirty="0" smtClean="0">
                <a:latin typeface="Calibri"/>
                <a:cs typeface="Calibri"/>
              </a:rPr>
              <a:t> maintain </a:t>
            </a:r>
            <a:r>
              <a:rPr lang="en-US" sz="2800" dirty="0">
                <a:latin typeface="Calibri"/>
                <a:cs typeface="Calibri"/>
              </a:rPr>
              <a:t>any per-process </a:t>
            </a:r>
            <a:r>
              <a:rPr lang="en-US" sz="2800" dirty="0" smtClean="0">
                <a:latin typeface="Calibri"/>
                <a:cs typeface="Calibri"/>
              </a:rPr>
              <a:t>state</a:t>
            </a:r>
          </a:p>
          <a:p>
            <a:endParaRPr lang="en-US" sz="2800" dirty="0" smtClean="0">
              <a:latin typeface="Calibri"/>
              <a:cs typeface="Calibri"/>
            </a:endParaRPr>
          </a:p>
          <a:p>
            <a:r>
              <a:rPr lang="en-US" sz="2800" dirty="0" err="1" smtClean="0">
                <a:latin typeface="Calibri"/>
                <a:cs typeface="Calibri"/>
              </a:rPr>
              <a:t>Ninimal</a:t>
            </a:r>
            <a:r>
              <a:rPr lang="en-US" sz="2800" dirty="0" smtClean="0">
                <a:latin typeface="Calibri"/>
                <a:cs typeface="Calibri"/>
              </a:rPr>
              <a:t> </a:t>
            </a:r>
            <a:r>
              <a:rPr lang="en-US" sz="2800" dirty="0">
                <a:latin typeface="Calibri"/>
                <a:cs typeface="Calibri"/>
              </a:rPr>
              <a:t>support for running executables</a:t>
            </a:r>
          </a:p>
        </p:txBody>
      </p:sp>
      <p:sp>
        <p:nvSpPr>
          <p:cNvPr id="6" name="Rectangle 5"/>
          <p:cNvSpPr>
            <a:spLocks noChangeArrowheads="1"/>
          </p:cNvSpPr>
          <p:nvPr/>
        </p:nvSpPr>
        <p:spPr bwMode="auto">
          <a:xfrm>
            <a:off x="2509520" y="5379111"/>
            <a:ext cx="6934200" cy="585418"/>
          </a:xfrm>
          <a:prstGeom prst="rect">
            <a:avLst/>
          </a:prstGeom>
          <a:solidFill>
            <a:srgbClr val="FFFF99"/>
          </a:solidFill>
          <a:ln w="38100" cmpd="dbl">
            <a:solidFill>
              <a:srgbClr val="FF0000"/>
            </a:solidFill>
            <a:miter lim="800000"/>
            <a:headEnd/>
            <a:tailEnd/>
          </a:ln>
        </p:spPr>
        <p:txBody>
          <a:bodyPr wrap="square" lIns="92075" tIns="46038" rIns="92075" bIns="46038" anchor="ctr">
            <a:spAutoFit/>
          </a:bodyPr>
          <a:lstStyle/>
          <a:p>
            <a:pPr algn="ctr"/>
            <a:r>
              <a:rPr lang="en-US" sz="3200" dirty="0">
                <a:solidFill>
                  <a:srgbClr val="000681"/>
                </a:solidFill>
                <a:latin typeface="Calibri"/>
                <a:cs typeface="Calibri"/>
              </a:rPr>
              <a:t>Objectives: Solve the above problems</a:t>
            </a:r>
          </a:p>
        </p:txBody>
      </p:sp>
    </p:spTree>
    <p:extLst>
      <p:ext uri="{BB962C8B-B14F-4D97-AF65-F5344CB8AC3E}">
        <p14:creationId xmlns:p14="http://schemas.microsoft.com/office/powerpoint/2010/main" val="18218296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57200" y="304800"/>
            <a:ext cx="11125200" cy="1295400"/>
          </a:xfrm>
          <a:noFill/>
          <a:extLst>
            <a:ext uri="{91240B29-F687-4f45-9708-019B960494DF}">
              <a14:hiddenLine xmlns=""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zh-CN" dirty="0">
                <a:latin typeface="Calibri" charset="0"/>
              </a:rPr>
              <a:t>Project 4 is a foundation for Project 5</a:t>
            </a:r>
            <a:endParaRPr lang="en-US" altLang="zh-CN" dirty="0">
              <a:latin typeface="Calibri" charset="0"/>
              <a:ea typeface="宋体" charset="0"/>
              <a:cs typeface="宋体" charset="0"/>
            </a:endParaRPr>
          </a:p>
        </p:txBody>
      </p:sp>
      <p:sp>
        <p:nvSpPr>
          <p:cNvPr id="4099" name="Rectangle 3"/>
          <p:cNvSpPr>
            <a:spLocks noGrp="1" noChangeArrowheads="1"/>
          </p:cNvSpPr>
          <p:nvPr>
            <p:ph type="body" idx="1"/>
          </p:nvPr>
        </p:nvSpPr>
        <p:spPr>
          <a:xfrm>
            <a:off x="609600" y="1447800"/>
            <a:ext cx="11430000" cy="4800600"/>
          </a:xfrm>
          <a:noFill/>
          <a:extLst>
            <a:ext uri="{91240B29-F687-4f45-9708-019B960494DF}">
              <a14:hiddenLine xmlns=""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US" dirty="0">
                <a:latin typeface="Calibri"/>
                <a:cs typeface="Calibri"/>
              </a:rPr>
              <a:t>OS/161 will </a:t>
            </a:r>
            <a:r>
              <a:rPr lang="en-US" dirty="0" smtClean="0">
                <a:latin typeface="Calibri"/>
                <a:cs typeface="Calibri"/>
              </a:rPr>
              <a:t>to </a:t>
            </a:r>
            <a:r>
              <a:rPr lang="en-US" dirty="0">
                <a:latin typeface="Calibri"/>
                <a:cs typeface="Calibri"/>
              </a:rPr>
              <a:t>run multiple processes simultaneously from actual compiled </a:t>
            </a:r>
            <a:r>
              <a:rPr lang="en-US" dirty="0" smtClean="0">
                <a:latin typeface="Calibri"/>
                <a:cs typeface="Calibri"/>
              </a:rPr>
              <a:t>programs</a:t>
            </a:r>
          </a:p>
          <a:p>
            <a:pPr lvl="0"/>
            <a:endParaRPr lang="en-US" dirty="0" smtClean="0">
              <a:latin typeface="Calibri"/>
              <a:cs typeface="Calibri"/>
            </a:endParaRPr>
          </a:p>
          <a:p>
            <a:pPr lvl="0"/>
            <a:r>
              <a:rPr lang="en-US" dirty="0" smtClean="0">
                <a:latin typeface="Calibri"/>
                <a:cs typeface="Calibri"/>
              </a:rPr>
              <a:t>Programs </a:t>
            </a:r>
            <a:r>
              <a:rPr lang="en-US" dirty="0">
                <a:latin typeface="Calibri"/>
                <a:cs typeface="Calibri"/>
              </a:rPr>
              <a:t>will be </a:t>
            </a:r>
            <a:r>
              <a:rPr lang="en-US" dirty="0">
                <a:solidFill>
                  <a:srgbClr val="FF0000"/>
                </a:solidFill>
                <a:latin typeface="Calibri"/>
                <a:cs typeface="Calibri"/>
              </a:rPr>
              <a:t>loaded</a:t>
            </a:r>
            <a:r>
              <a:rPr lang="en-US" dirty="0">
                <a:latin typeface="Calibri"/>
                <a:cs typeface="Calibri"/>
              </a:rPr>
              <a:t> into your </a:t>
            </a:r>
            <a:r>
              <a:rPr lang="en-US" dirty="0" smtClean="0">
                <a:latin typeface="Calibri"/>
                <a:cs typeface="Calibri"/>
              </a:rPr>
              <a:t>OS/161</a:t>
            </a:r>
          </a:p>
          <a:p>
            <a:pPr lvl="0"/>
            <a:endParaRPr lang="en-US" dirty="0" smtClean="0">
              <a:latin typeface="Calibri"/>
              <a:cs typeface="Calibri"/>
            </a:endParaRPr>
          </a:p>
          <a:p>
            <a:pPr lvl="0"/>
            <a:r>
              <a:rPr lang="en-US" dirty="0">
                <a:latin typeface="Calibri"/>
                <a:cs typeface="Calibri"/>
              </a:rPr>
              <a:t>Programs will be </a:t>
            </a:r>
            <a:r>
              <a:rPr lang="en-US" dirty="0" smtClean="0">
                <a:solidFill>
                  <a:srgbClr val="FF0000"/>
                </a:solidFill>
                <a:latin typeface="Calibri"/>
                <a:cs typeface="Calibri"/>
              </a:rPr>
              <a:t>executed</a:t>
            </a:r>
            <a:r>
              <a:rPr lang="en-US" dirty="0" smtClean="0">
                <a:latin typeface="Calibri"/>
                <a:cs typeface="Calibri"/>
              </a:rPr>
              <a:t> </a:t>
            </a:r>
            <a:r>
              <a:rPr lang="en-US" dirty="0">
                <a:latin typeface="Calibri"/>
                <a:cs typeface="Calibri"/>
              </a:rPr>
              <a:t>in user mode by the System/161. </a:t>
            </a:r>
            <a:endParaRPr lang="en-US" dirty="0" smtClean="0">
              <a:latin typeface="Calibri"/>
              <a:cs typeface="Calibri"/>
            </a:endParaRPr>
          </a:p>
          <a:p>
            <a:pPr lvl="0"/>
            <a:endParaRPr lang="en-US" dirty="0" smtClean="0">
              <a:latin typeface="Calibri"/>
              <a:cs typeface="Calibri"/>
            </a:endParaRPr>
          </a:p>
          <a:p>
            <a:pPr lvl="0"/>
            <a:r>
              <a:rPr lang="en-US" dirty="0" smtClean="0">
                <a:latin typeface="Calibri"/>
                <a:cs typeface="Calibri"/>
              </a:rPr>
              <a:t>Be </a:t>
            </a:r>
            <a:r>
              <a:rPr lang="en-US" dirty="0" smtClean="0">
                <a:solidFill>
                  <a:srgbClr val="FF0000"/>
                </a:solidFill>
                <a:latin typeface="Calibri"/>
                <a:cs typeface="Calibri"/>
              </a:rPr>
              <a:t>controlled</a:t>
            </a:r>
            <a:r>
              <a:rPr lang="en-US" dirty="0" smtClean="0">
                <a:latin typeface="Calibri"/>
                <a:cs typeface="Calibri"/>
              </a:rPr>
              <a:t> by your </a:t>
            </a:r>
            <a:r>
              <a:rPr lang="en-US" dirty="0">
                <a:latin typeface="Calibri"/>
                <a:cs typeface="Calibri"/>
              </a:rPr>
              <a:t>kernel and the command shell in </a:t>
            </a:r>
            <a:r>
              <a:rPr lang="en-US" dirty="0">
                <a:latin typeface="Courier New"/>
                <a:cs typeface="Courier New"/>
              </a:rPr>
              <a:t>bin/</a:t>
            </a:r>
            <a:r>
              <a:rPr lang="en-US" dirty="0" err="1" smtClean="0">
                <a:latin typeface="Courier New"/>
                <a:cs typeface="Courier New"/>
              </a:rPr>
              <a:t>sh</a:t>
            </a:r>
            <a:endParaRPr lang="en-US" dirty="0">
              <a:latin typeface="Calibri"/>
              <a:cs typeface="Calibri"/>
            </a:endParaRPr>
          </a:p>
        </p:txBody>
      </p:sp>
    </p:spTree>
    <p:extLst>
      <p:ext uri="{BB962C8B-B14F-4D97-AF65-F5344CB8AC3E}">
        <p14:creationId xmlns:p14="http://schemas.microsoft.com/office/powerpoint/2010/main" val="3552956089"/>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0C4AF5B0-A05E-724A-87E2-3CBAB181D8A1}" type="slidenum">
              <a:rPr lang="en-US" smtClean="0"/>
              <a:pPr/>
              <a:t>2</a:t>
            </a:fld>
            <a:endParaRPr lang="en-US"/>
          </a:p>
        </p:txBody>
      </p:sp>
      <p:pic>
        <p:nvPicPr>
          <p:cNvPr id="4" name="Picture 3"/>
          <p:cNvPicPr>
            <a:picLocks noChangeAspect="1"/>
          </p:cNvPicPr>
          <p:nvPr/>
        </p:nvPicPr>
        <p:blipFill>
          <a:blip r:embed="rId2"/>
          <a:stretch>
            <a:fillRect/>
          </a:stretch>
        </p:blipFill>
        <p:spPr>
          <a:xfrm>
            <a:off x="0" y="-762000"/>
            <a:ext cx="12192000" cy="7620000"/>
          </a:xfrm>
          <a:prstGeom prst="rect">
            <a:avLst/>
          </a:prstGeom>
        </p:spPr>
      </p:pic>
      <p:sp>
        <p:nvSpPr>
          <p:cNvPr id="5" name="Rectangle 4"/>
          <p:cNvSpPr/>
          <p:nvPr/>
        </p:nvSpPr>
        <p:spPr>
          <a:xfrm>
            <a:off x="8305800" y="4572000"/>
            <a:ext cx="3733800" cy="830997"/>
          </a:xfrm>
          <a:prstGeom prst="rect">
            <a:avLst/>
          </a:prstGeom>
        </p:spPr>
        <p:txBody>
          <a:bodyPr wrap="square">
            <a:spAutoFit/>
          </a:bodyPr>
          <a:lstStyle/>
          <a:p>
            <a:pPr algn="ctr"/>
            <a:r>
              <a:rPr lang="en-US" altLang="zh-CN" b="1" dirty="0">
                <a:latin typeface="Arial Hebrew" charset="-79"/>
                <a:ea typeface="Arial Hebrew" charset="-79"/>
                <a:cs typeface="Arial Hebrew" charset="-79"/>
              </a:rPr>
              <a:t>Project </a:t>
            </a:r>
            <a:r>
              <a:rPr lang="en-US" altLang="zh-CN" b="1" dirty="0" smtClean="0">
                <a:latin typeface="Arial Hebrew" charset="-79"/>
                <a:ea typeface="Arial Hebrew" charset="-79"/>
                <a:cs typeface="Arial Hebrew" charset="-79"/>
              </a:rPr>
              <a:t>4</a:t>
            </a:r>
          </a:p>
          <a:p>
            <a:pPr algn="ctr"/>
            <a:r>
              <a:rPr lang="en-US" b="1" dirty="0" smtClean="0">
                <a:latin typeface="Arial Hebrew" charset="-79"/>
                <a:ea typeface="Arial Hebrew" charset="-79"/>
                <a:cs typeface="Arial Hebrew" charset="-79"/>
              </a:rPr>
              <a:t>Processes </a:t>
            </a:r>
            <a:r>
              <a:rPr lang="en-US" b="1" dirty="0">
                <a:latin typeface="Arial Hebrew" charset="-79"/>
                <a:ea typeface="Arial Hebrew" charset="-79"/>
                <a:cs typeface="Arial Hebrew" charset="-79"/>
              </a:rPr>
              <a:t>and System Calls</a:t>
            </a:r>
          </a:p>
        </p:txBody>
      </p:sp>
    </p:spTree>
    <p:extLst>
      <p:ext uri="{BB962C8B-B14F-4D97-AF65-F5344CB8AC3E}">
        <p14:creationId xmlns:p14="http://schemas.microsoft.com/office/powerpoint/2010/main" val="15306376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1219200" y="304800"/>
            <a:ext cx="9982200" cy="1295400"/>
          </a:xfrm>
          <a:noFill/>
          <a:extLst>
            <a:ext uri="{91240B29-F687-4f45-9708-019B960494DF}">
              <a14:hiddenLine xmlns=""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zh-CN" dirty="0" smtClean="0">
                <a:latin typeface="Calibri" charset="0"/>
              </a:rPr>
              <a:t>System Calls</a:t>
            </a:r>
            <a:endParaRPr lang="en-US" altLang="zh-CN" dirty="0">
              <a:latin typeface="Calibri" charset="0"/>
              <a:ea typeface="宋体" charset="0"/>
              <a:cs typeface="宋体" charset="0"/>
            </a:endParaRPr>
          </a:p>
        </p:txBody>
      </p:sp>
      <p:sp>
        <p:nvSpPr>
          <p:cNvPr id="5" name="Rectangle 4"/>
          <p:cNvSpPr>
            <a:spLocks noChangeArrowheads="1"/>
          </p:cNvSpPr>
          <p:nvPr/>
        </p:nvSpPr>
        <p:spPr bwMode="auto">
          <a:xfrm>
            <a:off x="2438400" y="2286000"/>
            <a:ext cx="6934200" cy="1077860"/>
          </a:xfrm>
          <a:prstGeom prst="rect">
            <a:avLst/>
          </a:prstGeom>
          <a:solidFill>
            <a:srgbClr val="FFFF99"/>
          </a:solidFill>
          <a:ln w="38100" cmpd="dbl">
            <a:solidFill>
              <a:srgbClr val="FF0000"/>
            </a:solidFill>
            <a:miter lim="800000"/>
            <a:headEnd/>
            <a:tailEnd/>
          </a:ln>
        </p:spPr>
        <p:txBody>
          <a:bodyPr wrap="square" lIns="92075" tIns="46038" rIns="92075" bIns="46038" anchor="ctr">
            <a:spAutoFit/>
          </a:bodyPr>
          <a:lstStyle/>
          <a:p>
            <a:pPr algn="ctr"/>
            <a:r>
              <a:rPr lang="en-US" sz="3200" dirty="0">
                <a:solidFill>
                  <a:srgbClr val="000681"/>
                </a:solidFill>
                <a:latin typeface="Calibri"/>
                <a:cs typeface="Calibri"/>
              </a:rPr>
              <a:t>To implement an interface between user programs and the kernel</a:t>
            </a:r>
          </a:p>
        </p:txBody>
      </p:sp>
      <p:sp>
        <p:nvSpPr>
          <p:cNvPr id="6" name="Rectangle 5"/>
          <p:cNvSpPr>
            <a:spLocks noChangeArrowheads="1"/>
          </p:cNvSpPr>
          <p:nvPr/>
        </p:nvSpPr>
        <p:spPr bwMode="auto">
          <a:xfrm>
            <a:off x="2438400" y="4513421"/>
            <a:ext cx="6934200" cy="585418"/>
          </a:xfrm>
          <a:prstGeom prst="rect">
            <a:avLst/>
          </a:prstGeom>
          <a:solidFill>
            <a:srgbClr val="FFFF99"/>
          </a:solidFill>
          <a:ln w="38100" cmpd="dbl">
            <a:solidFill>
              <a:srgbClr val="FF0000"/>
            </a:solidFill>
            <a:miter lim="800000"/>
            <a:headEnd/>
            <a:tailEnd/>
          </a:ln>
        </p:spPr>
        <p:txBody>
          <a:bodyPr wrap="square" lIns="92075" tIns="46038" rIns="92075" bIns="46038" anchor="ctr">
            <a:spAutoFit/>
          </a:bodyPr>
          <a:lstStyle/>
          <a:p>
            <a:pPr algn="ctr"/>
            <a:r>
              <a:rPr lang="en-US" sz="3200" dirty="0">
                <a:solidFill>
                  <a:srgbClr val="000681"/>
                </a:solidFill>
                <a:latin typeface="Calibri"/>
                <a:cs typeface="Calibri"/>
              </a:rPr>
              <a:t>System Calls</a:t>
            </a:r>
          </a:p>
        </p:txBody>
      </p:sp>
      <p:sp>
        <p:nvSpPr>
          <p:cNvPr id="3" name="Down Arrow 2"/>
          <p:cNvSpPr/>
          <p:nvPr/>
        </p:nvSpPr>
        <p:spPr>
          <a:xfrm>
            <a:off x="5486400" y="3429000"/>
            <a:ext cx="457200" cy="1066800"/>
          </a:xfrm>
          <a:prstGeom prst="downArrow">
            <a:avLst/>
          </a:prstGeom>
          <a:solidFill>
            <a:srgbClr val="FF3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533400" y="0"/>
            <a:ext cx="11125200" cy="6834051"/>
          </a:xfrm>
          <a:prstGeom prst="rect">
            <a:avLst/>
          </a:prstGeom>
        </p:spPr>
      </p:pic>
    </p:spTree>
    <p:extLst>
      <p:ext uri="{BB962C8B-B14F-4D97-AF65-F5344CB8AC3E}">
        <p14:creationId xmlns:p14="http://schemas.microsoft.com/office/powerpoint/2010/main" val="29959431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000250" y="152400"/>
            <a:ext cx="7753350" cy="1295400"/>
          </a:xfrm>
          <a:noFill/>
          <a:extLst>
            <a:ext uri="{91240B29-F687-4f45-9708-019B960494DF}">
              <a14:hiddenLine xmlns=""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zh-CN" dirty="0" smtClean="0">
                <a:latin typeface="Calibri" charset="0"/>
              </a:rPr>
              <a:t>How does a user program work?</a:t>
            </a:r>
            <a:endParaRPr lang="en-US" altLang="zh-CN" dirty="0">
              <a:latin typeface="Calibri" charset="0"/>
              <a:ea typeface="宋体" charset="0"/>
              <a:cs typeface="宋体" charset="0"/>
            </a:endParaRPr>
          </a:p>
        </p:txBody>
      </p:sp>
      <p:sp>
        <p:nvSpPr>
          <p:cNvPr id="5" name="Rectangle 4"/>
          <p:cNvSpPr>
            <a:spLocks noChangeArrowheads="1"/>
          </p:cNvSpPr>
          <p:nvPr/>
        </p:nvSpPr>
        <p:spPr bwMode="auto">
          <a:xfrm>
            <a:off x="2438400" y="1981200"/>
            <a:ext cx="6934200" cy="1077860"/>
          </a:xfrm>
          <a:prstGeom prst="rect">
            <a:avLst/>
          </a:prstGeom>
          <a:solidFill>
            <a:srgbClr val="FFFF99"/>
          </a:solidFill>
          <a:ln w="38100" cmpd="dbl">
            <a:solidFill>
              <a:srgbClr val="FF0000"/>
            </a:solidFill>
            <a:miter lim="800000"/>
            <a:headEnd/>
            <a:tailEnd/>
          </a:ln>
        </p:spPr>
        <p:txBody>
          <a:bodyPr wrap="square" lIns="92075" tIns="46038" rIns="92075" bIns="46038" anchor="ctr">
            <a:spAutoFit/>
          </a:bodyPr>
          <a:lstStyle/>
          <a:p>
            <a:pPr algn="ctr"/>
            <a:r>
              <a:rPr lang="en-US" sz="3200" dirty="0">
                <a:solidFill>
                  <a:srgbClr val="000681"/>
                </a:solidFill>
                <a:latin typeface="Calibri"/>
                <a:cs typeface="Calibri"/>
              </a:rPr>
              <a:t>Existing User Programs</a:t>
            </a:r>
          </a:p>
          <a:p>
            <a:pPr algn="ctr"/>
            <a:r>
              <a:rPr lang="en-US" sz="3200" dirty="0">
                <a:solidFill>
                  <a:srgbClr val="000681"/>
                </a:solidFill>
                <a:latin typeface="Courier New"/>
                <a:cs typeface="Courier New"/>
              </a:rPr>
              <a:t>~/cs161/</a:t>
            </a:r>
            <a:r>
              <a:rPr lang="en-US" sz="3200" dirty="0" err="1">
                <a:solidFill>
                  <a:srgbClr val="000681"/>
                </a:solidFill>
                <a:latin typeface="Courier New"/>
                <a:cs typeface="Courier New"/>
              </a:rPr>
              <a:t>src</a:t>
            </a:r>
            <a:r>
              <a:rPr lang="en-US" sz="3200" dirty="0">
                <a:solidFill>
                  <a:srgbClr val="000681"/>
                </a:solidFill>
                <a:latin typeface="Courier New"/>
                <a:cs typeface="Courier New"/>
              </a:rPr>
              <a:t>/</a:t>
            </a:r>
            <a:r>
              <a:rPr lang="en-US" sz="3200" dirty="0" err="1">
                <a:solidFill>
                  <a:srgbClr val="000681"/>
                </a:solidFill>
                <a:latin typeface="Courier New"/>
                <a:cs typeface="Courier New"/>
              </a:rPr>
              <a:t>sbin</a:t>
            </a:r>
            <a:endParaRPr lang="en-US" sz="3200" dirty="0">
              <a:solidFill>
                <a:srgbClr val="000681"/>
              </a:solidFill>
              <a:latin typeface="Courier New"/>
              <a:cs typeface="Courier New"/>
            </a:endParaRPr>
          </a:p>
        </p:txBody>
      </p:sp>
      <p:sp>
        <p:nvSpPr>
          <p:cNvPr id="6" name="Rectangle 5"/>
          <p:cNvSpPr>
            <a:spLocks noChangeArrowheads="1"/>
          </p:cNvSpPr>
          <p:nvPr/>
        </p:nvSpPr>
        <p:spPr bwMode="auto">
          <a:xfrm>
            <a:off x="2438400" y="3834182"/>
            <a:ext cx="6934200" cy="585418"/>
          </a:xfrm>
          <a:prstGeom prst="rect">
            <a:avLst/>
          </a:prstGeom>
          <a:solidFill>
            <a:srgbClr val="FFFF99"/>
          </a:solidFill>
          <a:ln w="38100" cmpd="dbl">
            <a:solidFill>
              <a:srgbClr val="FF0000"/>
            </a:solidFill>
            <a:miter lim="800000"/>
            <a:headEnd/>
            <a:tailEnd/>
          </a:ln>
        </p:spPr>
        <p:txBody>
          <a:bodyPr wrap="square" lIns="92075" tIns="46038" rIns="92075" bIns="46038" anchor="ctr">
            <a:spAutoFit/>
          </a:bodyPr>
          <a:lstStyle/>
          <a:p>
            <a:pPr algn="ctr"/>
            <a:r>
              <a:rPr lang="en-US" sz="3200" dirty="0">
                <a:solidFill>
                  <a:srgbClr val="000681"/>
                </a:solidFill>
                <a:latin typeface="Calibri"/>
                <a:cs typeface="Calibri"/>
              </a:rPr>
              <a:t>Reboot, halt, </a:t>
            </a:r>
            <a:r>
              <a:rPr lang="en-US" sz="3200" dirty="0" err="1">
                <a:solidFill>
                  <a:srgbClr val="000681"/>
                </a:solidFill>
                <a:latin typeface="Calibri"/>
                <a:cs typeface="Calibri"/>
              </a:rPr>
              <a:t>poweroff</a:t>
            </a:r>
            <a:endParaRPr lang="en-US" sz="3200" dirty="0">
              <a:solidFill>
                <a:srgbClr val="000681"/>
              </a:solidFill>
              <a:latin typeface="Calibri"/>
              <a:cs typeface="Calibri"/>
            </a:endParaRPr>
          </a:p>
        </p:txBody>
      </p:sp>
      <p:sp>
        <p:nvSpPr>
          <p:cNvPr id="3" name="Down Arrow 2"/>
          <p:cNvSpPr/>
          <p:nvPr/>
        </p:nvSpPr>
        <p:spPr>
          <a:xfrm>
            <a:off x="5715000" y="3124200"/>
            <a:ext cx="457200" cy="685800"/>
          </a:xfrm>
          <a:prstGeom prst="downArrow">
            <a:avLst/>
          </a:prstGeom>
          <a:solidFill>
            <a:srgbClr val="FF3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1981200" y="1371601"/>
            <a:ext cx="8098148" cy="5057523"/>
          </a:xfrm>
          <a:prstGeom prst="rect">
            <a:avLst/>
          </a:prstGeom>
        </p:spPr>
      </p:pic>
    </p:spTree>
    <p:extLst>
      <p:ext uri="{BB962C8B-B14F-4D97-AF65-F5344CB8AC3E}">
        <p14:creationId xmlns:p14="http://schemas.microsoft.com/office/powerpoint/2010/main" val="29876066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000250" y="304800"/>
            <a:ext cx="8134350" cy="914400"/>
          </a:xfrm>
          <a:noFill/>
          <a:extLst>
            <a:ext uri="{91240B29-F687-4f45-9708-019B960494DF}">
              <a14:hiddenLine xmlns=""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dirty="0" smtClean="0">
                <a:latin typeface="Calibri" charset="0"/>
              </a:rPr>
              <a:t>More about </a:t>
            </a:r>
            <a:r>
              <a:rPr lang="en-US" dirty="0" smtClean="0">
                <a:latin typeface="Courier New"/>
                <a:cs typeface="Courier New"/>
              </a:rPr>
              <a:t>reboot</a:t>
            </a:r>
            <a:endParaRPr lang="en-US" altLang="zh-CN" dirty="0">
              <a:latin typeface="Courier New"/>
              <a:ea typeface="宋体" charset="0"/>
              <a:cs typeface="Courier New"/>
            </a:endParaRPr>
          </a:p>
        </p:txBody>
      </p:sp>
      <p:sp>
        <p:nvSpPr>
          <p:cNvPr id="4099" name="Rectangle 3"/>
          <p:cNvSpPr>
            <a:spLocks noGrp="1" noChangeArrowheads="1"/>
          </p:cNvSpPr>
          <p:nvPr>
            <p:ph type="body" idx="1"/>
          </p:nvPr>
        </p:nvSpPr>
        <p:spPr>
          <a:xfrm>
            <a:off x="1981201" y="1371600"/>
            <a:ext cx="8143875" cy="4953000"/>
          </a:xfrm>
          <a:noFill/>
          <a:extLst>
            <a:ext uri="{91240B29-F687-4f45-9708-019B960494DF}">
              <a14:hiddenLine xmlns=""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r>
              <a:rPr lang="en-US" dirty="0" smtClean="0">
                <a:latin typeface="Courier New"/>
                <a:cs typeface="Courier New"/>
              </a:rPr>
              <a:t>~/cs161/</a:t>
            </a:r>
            <a:r>
              <a:rPr lang="en-US" dirty="0" err="1" smtClean="0">
                <a:latin typeface="Courier New"/>
                <a:cs typeface="Courier New"/>
              </a:rPr>
              <a:t>src</a:t>
            </a:r>
            <a:r>
              <a:rPr lang="en-US" dirty="0" smtClean="0">
                <a:latin typeface="Courier New"/>
                <a:cs typeface="Courier New"/>
              </a:rPr>
              <a:t>/kern/main/</a:t>
            </a:r>
            <a:r>
              <a:rPr lang="en-US" dirty="0" err="1" smtClean="0">
                <a:latin typeface="Courier New"/>
                <a:cs typeface="Courier New"/>
              </a:rPr>
              <a:t>main.c</a:t>
            </a:r>
            <a:endParaRPr lang="en-US" dirty="0" smtClean="0">
              <a:latin typeface="Courier New"/>
              <a:cs typeface="Courier New"/>
            </a:endParaRPr>
          </a:p>
          <a:p>
            <a:endParaRPr lang="en-US" dirty="0">
              <a:latin typeface="Calibri"/>
              <a:cs typeface="Calibri"/>
            </a:endParaRPr>
          </a:p>
          <a:p>
            <a:endParaRPr lang="en-US" sz="2800" dirty="0">
              <a:latin typeface="Calibri"/>
              <a:cs typeface="Calibri"/>
            </a:endParaRPr>
          </a:p>
          <a:p>
            <a:endParaRPr lang="en-US" sz="2800" dirty="0">
              <a:latin typeface="Calibri"/>
              <a:cs typeface="Calibri"/>
            </a:endParaRPr>
          </a:p>
          <a:p>
            <a:endParaRPr lang="en-US" altLang="zh-CN" sz="2800" dirty="0">
              <a:latin typeface="Calibri"/>
              <a:ea typeface="宋体" charset="0"/>
              <a:cs typeface="Calibri"/>
            </a:endParaRPr>
          </a:p>
        </p:txBody>
      </p:sp>
      <p:pic>
        <p:nvPicPr>
          <p:cNvPr id="2" name="Picture 1"/>
          <p:cNvPicPr>
            <a:picLocks noChangeAspect="1"/>
          </p:cNvPicPr>
          <p:nvPr/>
        </p:nvPicPr>
        <p:blipFill>
          <a:blip r:embed="rId3"/>
          <a:stretch>
            <a:fillRect/>
          </a:stretch>
        </p:blipFill>
        <p:spPr>
          <a:xfrm>
            <a:off x="2743201" y="0"/>
            <a:ext cx="6697109" cy="6858000"/>
          </a:xfrm>
          <a:prstGeom prst="rect">
            <a:avLst/>
          </a:prstGeom>
        </p:spPr>
      </p:pic>
    </p:spTree>
    <p:extLst>
      <p:ext uri="{BB962C8B-B14F-4D97-AF65-F5344CB8AC3E}">
        <p14:creationId xmlns:p14="http://schemas.microsoft.com/office/powerpoint/2010/main" val="22856452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000250" y="152400"/>
            <a:ext cx="7753350" cy="1295400"/>
          </a:xfrm>
          <a:noFill/>
          <a:extLst>
            <a:ext uri="{91240B29-F687-4f45-9708-019B960494DF}">
              <a14:hiddenLine xmlns=""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zh-CN" dirty="0" smtClean="0">
                <a:latin typeface="Calibri" charset="0"/>
              </a:rPr>
              <a:t>How to run a user program?</a:t>
            </a:r>
            <a:endParaRPr lang="en-US" altLang="zh-CN" dirty="0">
              <a:latin typeface="Calibri" charset="0"/>
              <a:ea typeface="宋体" charset="0"/>
              <a:cs typeface="宋体" charset="0"/>
            </a:endParaRPr>
          </a:p>
        </p:txBody>
      </p:sp>
      <p:sp>
        <p:nvSpPr>
          <p:cNvPr id="5" name="Rectangle 4"/>
          <p:cNvSpPr>
            <a:spLocks noChangeArrowheads="1"/>
          </p:cNvSpPr>
          <p:nvPr/>
        </p:nvSpPr>
        <p:spPr bwMode="auto">
          <a:xfrm>
            <a:off x="2438400" y="1981200"/>
            <a:ext cx="6934200" cy="1077860"/>
          </a:xfrm>
          <a:prstGeom prst="rect">
            <a:avLst/>
          </a:prstGeom>
          <a:solidFill>
            <a:srgbClr val="FFFF99"/>
          </a:solidFill>
          <a:ln w="38100" cmpd="dbl">
            <a:solidFill>
              <a:srgbClr val="FF0000"/>
            </a:solidFill>
            <a:miter lim="800000"/>
            <a:headEnd/>
            <a:tailEnd/>
          </a:ln>
        </p:spPr>
        <p:txBody>
          <a:bodyPr wrap="square" lIns="92075" tIns="46038" rIns="92075" bIns="46038" anchor="ctr">
            <a:spAutoFit/>
          </a:bodyPr>
          <a:lstStyle/>
          <a:p>
            <a:pPr algn="ctr"/>
            <a:r>
              <a:rPr lang="en-US" sz="3200" dirty="0">
                <a:solidFill>
                  <a:srgbClr val="000681"/>
                </a:solidFill>
                <a:latin typeface="Calibri"/>
                <a:cs typeface="Calibri"/>
              </a:rPr>
              <a:t>Run normal programs compiled from C on the System/161 simulator </a:t>
            </a:r>
            <a:endParaRPr lang="en-US" sz="3200" dirty="0">
              <a:solidFill>
                <a:srgbClr val="000681"/>
              </a:solidFill>
              <a:latin typeface="Courier New"/>
              <a:cs typeface="Courier New"/>
            </a:endParaRPr>
          </a:p>
        </p:txBody>
      </p:sp>
      <p:sp>
        <p:nvSpPr>
          <p:cNvPr id="6" name="Rectangle 5"/>
          <p:cNvSpPr>
            <a:spLocks noChangeArrowheads="1"/>
          </p:cNvSpPr>
          <p:nvPr/>
        </p:nvSpPr>
        <p:spPr bwMode="auto">
          <a:xfrm>
            <a:off x="4419600" y="3834182"/>
            <a:ext cx="2819400" cy="585418"/>
          </a:xfrm>
          <a:prstGeom prst="rect">
            <a:avLst/>
          </a:prstGeom>
          <a:solidFill>
            <a:srgbClr val="FFFF99"/>
          </a:solidFill>
          <a:ln w="38100" cmpd="dbl">
            <a:solidFill>
              <a:srgbClr val="FF0000"/>
            </a:solidFill>
            <a:miter lim="800000"/>
            <a:headEnd/>
            <a:tailEnd/>
          </a:ln>
        </p:spPr>
        <p:txBody>
          <a:bodyPr wrap="square" lIns="92075" tIns="46038" rIns="92075" bIns="46038" anchor="ctr">
            <a:spAutoFit/>
          </a:bodyPr>
          <a:lstStyle/>
          <a:p>
            <a:pPr algn="ctr"/>
            <a:r>
              <a:rPr lang="hu-HU" sz="3200" dirty="0">
                <a:solidFill>
                  <a:srgbClr val="000681"/>
                </a:solidFill>
                <a:latin typeface="Courier New"/>
                <a:cs typeface="Courier New"/>
              </a:rPr>
              <a:t>cs161-gcc </a:t>
            </a:r>
            <a:endParaRPr lang="en-US" sz="3200" dirty="0">
              <a:solidFill>
                <a:srgbClr val="000681"/>
              </a:solidFill>
              <a:latin typeface="Courier New"/>
              <a:cs typeface="Courier New"/>
            </a:endParaRPr>
          </a:p>
        </p:txBody>
      </p:sp>
      <p:sp>
        <p:nvSpPr>
          <p:cNvPr id="3" name="Down Arrow 2"/>
          <p:cNvSpPr/>
          <p:nvPr/>
        </p:nvSpPr>
        <p:spPr>
          <a:xfrm>
            <a:off x="5715000" y="3124200"/>
            <a:ext cx="457200" cy="685800"/>
          </a:xfrm>
          <a:prstGeom prst="downArrow">
            <a:avLst/>
          </a:prstGeom>
          <a:solidFill>
            <a:srgbClr val="FF3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04880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000250" y="304800"/>
            <a:ext cx="8134350" cy="914400"/>
          </a:xfrm>
          <a:noFill/>
          <a:extLst>
            <a:ext uri="{91240B29-F687-4f45-9708-019B960494DF}">
              <a14:hiddenLine xmlns=""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dirty="0" smtClean="0">
                <a:latin typeface="Calibri" charset="0"/>
              </a:rPr>
              <a:t>Task 1: Read Source Code</a:t>
            </a:r>
            <a:endParaRPr lang="en-US" altLang="zh-CN" dirty="0">
              <a:solidFill>
                <a:srgbClr val="FF0000"/>
              </a:solidFill>
              <a:latin typeface="Calibri" charset="0"/>
              <a:ea typeface="宋体" charset="0"/>
              <a:cs typeface="宋体" charset="0"/>
            </a:endParaRPr>
          </a:p>
        </p:txBody>
      </p:sp>
      <p:sp>
        <p:nvSpPr>
          <p:cNvPr id="4099" name="Rectangle 3"/>
          <p:cNvSpPr>
            <a:spLocks noGrp="1" noChangeArrowheads="1"/>
          </p:cNvSpPr>
          <p:nvPr>
            <p:ph type="body" idx="1"/>
          </p:nvPr>
        </p:nvSpPr>
        <p:spPr>
          <a:xfrm>
            <a:off x="1981201" y="1295400"/>
            <a:ext cx="8143875" cy="4953000"/>
          </a:xfrm>
          <a:noFill/>
          <a:extLst>
            <a:ext uri="{91240B29-F687-4f45-9708-019B960494DF}">
              <a14:hiddenLine xmlns=""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US" sz="2800" dirty="0"/>
              <a:t>You do not need to submit your answers to these questions</a:t>
            </a:r>
          </a:p>
          <a:p>
            <a:pPr lvl="0"/>
            <a:endParaRPr lang="en-US" sz="2800" dirty="0"/>
          </a:p>
          <a:p>
            <a:pPr lvl="0"/>
            <a:r>
              <a:rPr lang="en-US" sz="2800" dirty="0"/>
              <a:t>You must make an effort to answer them. </a:t>
            </a:r>
            <a:endParaRPr lang="en-US" sz="2800" dirty="0">
              <a:latin typeface="Calibri"/>
              <a:cs typeface="Calibri"/>
            </a:endParaRPr>
          </a:p>
          <a:p>
            <a:pPr lvl="0"/>
            <a:endParaRPr lang="en-US" sz="2800" dirty="0">
              <a:latin typeface="Calibri"/>
              <a:cs typeface="Calibri"/>
            </a:endParaRPr>
          </a:p>
        </p:txBody>
      </p:sp>
    </p:spTree>
    <p:extLst>
      <p:ext uri="{BB962C8B-B14F-4D97-AF65-F5344CB8AC3E}">
        <p14:creationId xmlns:p14="http://schemas.microsoft.com/office/powerpoint/2010/main" val="606225823"/>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000250" y="304800"/>
            <a:ext cx="8134350" cy="914400"/>
          </a:xfrm>
          <a:noFill/>
          <a:extLst>
            <a:ext uri="{91240B29-F687-4f45-9708-019B960494DF}">
              <a14:hiddenLine xmlns=""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dirty="0" smtClean="0">
                <a:latin typeface="Calibri" charset="0"/>
              </a:rPr>
              <a:t>Task 1: Read Source Code</a:t>
            </a:r>
            <a:endParaRPr lang="en-US" altLang="zh-CN" dirty="0">
              <a:solidFill>
                <a:srgbClr val="FF0000"/>
              </a:solidFill>
              <a:latin typeface="Calibri" charset="0"/>
              <a:ea typeface="宋体" charset="0"/>
              <a:cs typeface="宋体" charset="0"/>
            </a:endParaRPr>
          </a:p>
        </p:txBody>
      </p:sp>
      <p:sp>
        <p:nvSpPr>
          <p:cNvPr id="4099" name="Rectangle 3"/>
          <p:cNvSpPr>
            <a:spLocks noGrp="1" noChangeArrowheads="1"/>
          </p:cNvSpPr>
          <p:nvPr>
            <p:ph type="body" idx="1"/>
          </p:nvPr>
        </p:nvSpPr>
        <p:spPr>
          <a:xfrm>
            <a:off x="914400" y="1447800"/>
            <a:ext cx="9601199" cy="4953000"/>
          </a:xfrm>
          <a:noFill/>
          <a:extLst>
            <a:ext uri="{91240B29-F687-4f45-9708-019B960494DF}">
              <a14:hiddenLine xmlns=""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r>
              <a:rPr lang="en-US" sz="2800" dirty="0"/>
              <a:t>kern/</a:t>
            </a:r>
            <a:r>
              <a:rPr lang="en-US" sz="2800" dirty="0" err="1"/>
              <a:t>userprog</a:t>
            </a:r>
            <a:r>
              <a:rPr lang="en-US" sz="2800" dirty="0"/>
              <a:t>:  the user program</a:t>
            </a:r>
          </a:p>
          <a:p>
            <a:pPr lvl="1"/>
            <a:r>
              <a:rPr lang="en-US" sz="2400" dirty="0" err="1">
                <a:latin typeface="Courier New"/>
                <a:cs typeface="Courier New"/>
              </a:rPr>
              <a:t>loadelf.c</a:t>
            </a:r>
            <a:r>
              <a:rPr lang="en-US" sz="2400" dirty="0">
                <a:latin typeface="Courier New"/>
                <a:cs typeface="Courier New"/>
              </a:rPr>
              <a:t>, </a:t>
            </a:r>
            <a:r>
              <a:rPr lang="en-US" sz="2400" dirty="0" err="1">
                <a:latin typeface="Courier New"/>
                <a:cs typeface="Courier New"/>
              </a:rPr>
              <a:t>runprogram.c</a:t>
            </a:r>
            <a:r>
              <a:rPr lang="en-US" sz="2400" dirty="0">
                <a:latin typeface="Courier New"/>
                <a:cs typeface="Courier New"/>
              </a:rPr>
              <a:t>, </a:t>
            </a:r>
            <a:r>
              <a:rPr lang="en-US" sz="2400" dirty="0" err="1">
                <a:latin typeface="Courier New"/>
                <a:cs typeface="Courier New"/>
              </a:rPr>
              <a:t>anduio.c</a:t>
            </a:r>
            <a:r>
              <a:rPr lang="en-US" sz="2400" dirty="0">
                <a:latin typeface="Courier New"/>
                <a:cs typeface="Courier New"/>
              </a:rPr>
              <a:t> </a:t>
            </a:r>
            <a:r>
              <a:rPr lang="en-US" sz="2400" dirty="0"/>
              <a:t> </a:t>
            </a:r>
          </a:p>
          <a:p>
            <a:pPr lvl="0"/>
            <a:endParaRPr lang="en-US" sz="2800" dirty="0"/>
          </a:p>
          <a:p>
            <a:r>
              <a:rPr lang="en-US" sz="2800" dirty="0"/>
              <a:t>kern/arch/</a:t>
            </a:r>
            <a:r>
              <a:rPr lang="en-US" sz="2800" dirty="0" err="1"/>
              <a:t>mips</a:t>
            </a:r>
            <a:r>
              <a:rPr lang="en-US" sz="2800" dirty="0"/>
              <a:t>/</a:t>
            </a:r>
            <a:r>
              <a:rPr lang="en-US" sz="2800" dirty="0" err="1"/>
              <a:t>mips</a:t>
            </a:r>
            <a:r>
              <a:rPr lang="en-US" sz="2800" dirty="0"/>
              <a:t>: traps and </a:t>
            </a:r>
            <a:r>
              <a:rPr lang="en-US" sz="2800" dirty="0" err="1"/>
              <a:t>syscalls</a:t>
            </a:r>
            <a:r>
              <a:rPr lang="en-US" sz="2800" dirty="0"/>
              <a:t> </a:t>
            </a:r>
          </a:p>
          <a:p>
            <a:pPr lvl="1"/>
            <a:r>
              <a:rPr lang="en-US" sz="2400" dirty="0" err="1">
                <a:latin typeface="Courier New"/>
                <a:cs typeface="Courier New"/>
              </a:rPr>
              <a:t>syscall.c</a:t>
            </a:r>
            <a:r>
              <a:rPr lang="en-US" sz="2400" dirty="0">
                <a:latin typeface="Courier New"/>
                <a:cs typeface="Courier New"/>
              </a:rPr>
              <a:t>: </a:t>
            </a:r>
            <a:r>
              <a:rPr lang="en-US" sz="2400" dirty="0"/>
              <a:t>handles traps that happen to be </a:t>
            </a:r>
            <a:r>
              <a:rPr lang="en-US" sz="2400" dirty="0" err="1"/>
              <a:t>syscalls</a:t>
            </a:r>
            <a:r>
              <a:rPr lang="en-US" sz="2400" dirty="0"/>
              <a:t> </a:t>
            </a:r>
          </a:p>
          <a:p>
            <a:pPr lvl="1"/>
            <a:endParaRPr lang="en-US" sz="2400" dirty="0">
              <a:latin typeface="Courier New"/>
              <a:cs typeface="Courier New"/>
            </a:endParaRPr>
          </a:p>
          <a:p>
            <a:r>
              <a:rPr lang="en-US" dirty="0">
                <a:latin typeface="Courier New"/>
                <a:cs typeface="Courier New"/>
              </a:rPr>
              <a:t>~/cs161/</a:t>
            </a:r>
            <a:r>
              <a:rPr lang="en-US" dirty="0" err="1">
                <a:latin typeface="Courier New"/>
                <a:cs typeface="Courier New"/>
              </a:rPr>
              <a:t>src</a:t>
            </a:r>
            <a:r>
              <a:rPr lang="en-US" dirty="0">
                <a:latin typeface="Courier New"/>
                <a:cs typeface="Courier New"/>
              </a:rPr>
              <a:t>/lib/crt0: </a:t>
            </a:r>
            <a:r>
              <a:rPr lang="en-US" dirty="0" smtClean="0">
                <a:latin typeface="Calibri"/>
                <a:cs typeface="Calibri"/>
              </a:rPr>
              <a:t>user </a:t>
            </a:r>
            <a:r>
              <a:rPr lang="en-US" dirty="0">
                <a:latin typeface="Calibri"/>
                <a:cs typeface="Calibri"/>
              </a:rPr>
              <a:t>program startup </a:t>
            </a:r>
            <a:endParaRPr lang="en-US" dirty="0" smtClean="0">
              <a:latin typeface="Calibri"/>
              <a:cs typeface="Calibri"/>
            </a:endParaRPr>
          </a:p>
          <a:p>
            <a:pPr lvl="1"/>
            <a:r>
              <a:rPr lang="en-US" dirty="0">
                <a:latin typeface="Calibri"/>
                <a:cs typeface="Calibri"/>
              </a:rPr>
              <a:t>It invokes the user program's main() </a:t>
            </a:r>
            <a:endParaRPr lang="en-US" dirty="0" smtClean="0">
              <a:latin typeface="Calibri"/>
              <a:cs typeface="Calibri"/>
            </a:endParaRPr>
          </a:p>
          <a:p>
            <a:pPr lvl="0"/>
            <a:endParaRPr lang="en-US" sz="2800" dirty="0">
              <a:latin typeface="Calibri"/>
              <a:cs typeface="Calibri"/>
            </a:endParaRPr>
          </a:p>
        </p:txBody>
      </p:sp>
      <p:pic>
        <p:nvPicPr>
          <p:cNvPr id="2" name="Picture 1"/>
          <p:cNvPicPr>
            <a:picLocks noChangeAspect="1"/>
          </p:cNvPicPr>
          <p:nvPr/>
        </p:nvPicPr>
        <p:blipFill>
          <a:blip r:embed="rId3"/>
          <a:stretch>
            <a:fillRect/>
          </a:stretch>
        </p:blipFill>
        <p:spPr>
          <a:xfrm>
            <a:off x="8547100" y="1066800"/>
            <a:ext cx="3175000" cy="2197100"/>
          </a:xfrm>
          <a:prstGeom prst="rect">
            <a:avLst/>
          </a:prstGeom>
        </p:spPr>
      </p:pic>
    </p:spTree>
    <p:extLst>
      <p:ext uri="{BB962C8B-B14F-4D97-AF65-F5344CB8AC3E}">
        <p14:creationId xmlns:p14="http://schemas.microsoft.com/office/powerpoint/2010/main" val="3744157279"/>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000250" y="304800"/>
            <a:ext cx="8134350" cy="914400"/>
          </a:xfrm>
          <a:noFill/>
          <a:extLst>
            <a:ext uri="{91240B29-F687-4f45-9708-019B960494DF}">
              <a14:hiddenLine xmlns=""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dirty="0" smtClean="0">
                <a:latin typeface="Calibri" charset="0"/>
              </a:rPr>
              <a:t>Task 2: Design Your Project</a:t>
            </a:r>
            <a:endParaRPr lang="en-US" altLang="zh-CN" dirty="0">
              <a:latin typeface="Calibri" charset="0"/>
              <a:ea typeface="宋体" charset="0"/>
              <a:cs typeface="宋体" charset="0"/>
            </a:endParaRPr>
          </a:p>
        </p:txBody>
      </p:sp>
      <p:sp>
        <p:nvSpPr>
          <p:cNvPr id="4099" name="Rectangle 3"/>
          <p:cNvSpPr>
            <a:spLocks noGrp="1" noChangeArrowheads="1"/>
          </p:cNvSpPr>
          <p:nvPr>
            <p:ph type="body" idx="1"/>
          </p:nvPr>
        </p:nvSpPr>
        <p:spPr>
          <a:xfrm>
            <a:off x="609601" y="1371600"/>
            <a:ext cx="11353800" cy="4953000"/>
          </a:xfrm>
          <a:noFill/>
          <a:extLst>
            <a:ext uri="{91240B29-F687-4f45-9708-019B960494DF}">
              <a14:hiddenLine xmlns=""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r>
              <a:rPr lang="en-US" dirty="0" smtClean="0">
                <a:latin typeface="Calibri"/>
                <a:cs typeface="Calibri"/>
              </a:rPr>
              <a:t>Who will be responsible </a:t>
            </a:r>
            <a:r>
              <a:rPr lang="en-US" dirty="0">
                <a:latin typeface="Calibri"/>
                <a:cs typeface="Calibri"/>
              </a:rPr>
              <a:t>for </a:t>
            </a:r>
            <a:r>
              <a:rPr lang="en-US" dirty="0" smtClean="0">
                <a:latin typeface="Calibri"/>
                <a:cs typeface="Calibri"/>
              </a:rPr>
              <a:t>which </a:t>
            </a:r>
            <a:r>
              <a:rPr lang="en-US" dirty="0">
                <a:latin typeface="Calibri"/>
                <a:cs typeface="Calibri"/>
              </a:rPr>
              <a:t>parts of your </a:t>
            </a:r>
            <a:r>
              <a:rPr lang="en-US" dirty="0" smtClean="0">
                <a:latin typeface="Calibri"/>
                <a:cs typeface="Calibri"/>
              </a:rPr>
              <a:t>implementation?</a:t>
            </a:r>
          </a:p>
          <a:p>
            <a:pPr marL="0" indent="0">
              <a:buNone/>
            </a:pPr>
            <a:r>
              <a:rPr lang="en-US" dirty="0" smtClean="0">
                <a:latin typeface="Calibri" charset="0"/>
                <a:ea typeface="Calibri" charset="0"/>
                <a:cs typeface="Calibri" charset="0"/>
              </a:rPr>
              <a:t>   (Document your discussion in the collaboration report)</a:t>
            </a:r>
          </a:p>
          <a:p>
            <a:pPr marL="0" indent="0">
              <a:buNone/>
            </a:pPr>
            <a:r>
              <a:rPr lang="en-US" dirty="0" smtClean="0">
                <a:latin typeface="Calibri" charset="0"/>
                <a:ea typeface="Calibri" charset="0"/>
                <a:cs typeface="Calibri" charset="0"/>
              </a:rPr>
              <a:t> </a:t>
            </a:r>
            <a:endParaRPr lang="en-US" dirty="0">
              <a:latin typeface="Calibri"/>
              <a:cs typeface="Calibri"/>
            </a:endParaRPr>
          </a:p>
          <a:p>
            <a:r>
              <a:rPr lang="en-US" dirty="0" smtClean="0">
                <a:latin typeface="Calibri"/>
                <a:cs typeface="Calibri"/>
              </a:rPr>
              <a:t>Data structures</a:t>
            </a:r>
          </a:p>
          <a:p>
            <a:endParaRPr lang="en-US" dirty="0">
              <a:latin typeface="Calibri"/>
              <a:cs typeface="Calibri"/>
            </a:endParaRPr>
          </a:p>
          <a:p>
            <a:r>
              <a:rPr lang="en-US" dirty="0" smtClean="0">
                <a:latin typeface="Calibri"/>
                <a:cs typeface="Calibri"/>
              </a:rPr>
              <a:t>Global and local variables</a:t>
            </a:r>
            <a:endParaRPr lang="en-US" dirty="0">
              <a:latin typeface="Calibri"/>
              <a:cs typeface="Calibri"/>
            </a:endParaRPr>
          </a:p>
          <a:p>
            <a:endParaRPr lang="en-US" dirty="0" smtClean="0">
              <a:latin typeface="Calibri"/>
              <a:cs typeface="Calibri"/>
            </a:endParaRPr>
          </a:p>
          <a:p>
            <a:r>
              <a:rPr lang="en-US" dirty="0" smtClean="0">
                <a:latin typeface="Calibri"/>
                <a:cs typeface="Calibri"/>
              </a:rPr>
              <a:t>Algorithms for the system calls</a:t>
            </a:r>
            <a:endParaRPr lang="en-US" sz="2800" dirty="0">
              <a:latin typeface="Calibri"/>
              <a:cs typeface="Calibri"/>
            </a:endParaRPr>
          </a:p>
        </p:txBody>
      </p:sp>
    </p:spTree>
    <p:extLst>
      <p:ext uri="{BB962C8B-B14F-4D97-AF65-F5344CB8AC3E}">
        <p14:creationId xmlns:p14="http://schemas.microsoft.com/office/powerpoint/2010/main" val="1013757640"/>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000250" y="304800"/>
            <a:ext cx="8134350" cy="914400"/>
          </a:xfrm>
          <a:noFill/>
          <a:extLst>
            <a:ext uri="{91240B29-F687-4f45-9708-019B960494DF}">
              <a14:hiddenLine xmlns=""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dirty="0" smtClean="0">
                <a:latin typeface="Calibri" charset="0"/>
              </a:rPr>
              <a:t>Task 2: Sample Design Questions</a:t>
            </a:r>
            <a:endParaRPr lang="en-US" altLang="zh-CN" dirty="0">
              <a:latin typeface="Calibri" charset="0"/>
              <a:ea typeface="宋体" charset="0"/>
              <a:cs typeface="宋体" charset="0"/>
            </a:endParaRPr>
          </a:p>
        </p:txBody>
      </p:sp>
      <p:sp>
        <p:nvSpPr>
          <p:cNvPr id="4099" name="Rectangle 3"/>
          <p:cNvSpPr>
            <a:spLocks noGrp="1" noChangeArrowheads="1"/>
          </p:cNvSpPr>
          <p:nvPr>
            <p:ph type="body" idx="1"/>
          </p:nvPr>
        </p:nvSpPr>
        <p:spPr>
          <a:xfrm>
            <a:off x="990600" y="1371600"/>
            <a:ext cx="10439399" cy="4800600"/>
          </a:xfrm>
          <a:noFill/>
          <a:extLst>
            <a:ext uri="{91240B29-F687-4f45-9708-019B960494DF}">
              <a14:hiddenLine xmlns=""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r>
              <a:rPr lang="en-US" sz="2800" dirty="0">
                <a:latin typeface="Calibri"/>
                <a:cs typeface="Calibri"/>
              </a:rPr>
              <a:t>What data structures will you need to manage multiple processes?</a:t>
            </a:r>
          </a:p>
          <a:p>
            <a:endParaRPr lang="en-US" sz="2800" dirty="0">
              <a:latin typeface="Calibri"/>
              <a:cs typeface="Calibri"/>
            </a:endParaRPr>
          </a:p>
          <a:p>
            <a:r>
              <a:rPr lang="en-US" sz="2800" dirty="0">
                <a:latin typeface="Calibri"/>
                <a:cs typeface="Calibri"/>
              </a:rPr>
              <a:t>What relationships do your new data structures have with the OS/161?</a:t>
            </a:r>
          </a:p>
          <a:p>
            <a:endParaRPr lang="en-US" sz="2800" dirty="0">
              <a:latin typeface="Calibri"/>
              <a:cs typeface="Calibri"/>
            </a:endParaRPr>
          </a:p>
          <a:p>
            <a:r>
              <a:rPr lang="en-US" sz="2800" dirty="0">
                <a:latin typeface="Calibri"/>
                <a:cs typeface="Calibri"/>
              </a:rPr>
              <a:t>How will you manage file accesses? </a:t>
            </a:r>
          </a:p>
          <a:p>
            <a:pPr lvl="1"/>
            <a:r>
              <a:rPr lang="en-US" sz="2400" dirty="0">
                <a:latin typeface="Calibri"/>
                <a:cs typeface="Calibri"/>
              </a:rPr>
              <a:t>When the shell invokes the </a:t>
            </a:r>
            <a:r>
              <a:rPr lang="en-US" sz="2400" dirty="0">
                <a:latin typeface="Courier New" panose="02070309020205020404" pitchFamily="49" charset="0"/>
                <a:cs typeface="Courier New" panose="02070309020205020404" pitchFamily="49" charset="0"/>
              </a:rPr>
              <a:t>cat</a:t>
            </a:r>
            <a:r>
              <a:rPr lang="en-US" sz="2400" dirty="0">
                <a:latin typeface="Calibri"/>
                <a:cs typeface="Calibri"/>
              </a:rPr>
              <a:t> command, and </a:t>
            </a:r>
            <a:r>
              <a:rPr lang="en-US" sz="2400" dirty="0">
                <a:latin typeface="Courier New" panose="02070309020205020404" pitchFamily="49" charset="0"/>
                <a:cs typeface="Courier New" panose="02070309020205020404" pitchFamily="49" charset="0"/>
              </a:rPr>
              <a:t>cat</a:t>
            </a:r>
            <a:r>
              <a:rPr lang="en-US" sz="2400" dirty="0">
                <a:latin typeface="Calibri"/>
                <a:cs typeface="Calibri"/>
              </a:rPr>
              <a:t> starts to read file1, what will happen if another program also tries to read file1? </a:t>
            </a:r>
          </a:p>
          <a:p>
            <a:pPr lvl="1"/>
            <a:r>
              <a:rPr lang="en-US" sz="2400" dirty="0">
                <a:latin typeface="Calibri"/>
                <a:cs typeface="Calibri"/>
              </a:rPr>
              <a:t>What would you like to happen?</a:t>
            </a:r>
          </a:p>
        </p:txBody>
      </p:sp>
    </p:spTree>
    <p:extLst>
      <p:ext uri="{BB962C8B-B14F-4D97-AF65-F5344CB8AC3E}">
        <p14:creationId xmlns:p14="http://schemas.microsoft.com/office/powerpoint/2010/main" val="2397542551"/>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000250" y="304800"/>
            <a:ext cx="8134350" cy="914400"/>
          </a:xfrm>
          <a:noFill/>
          <a:extLst>
            <a:ext uri="{91240B29-F687-4f45-9708-019B960494DF}">
              <a14:hiddenLine xmlns=""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dirty="0" smtClean="0">
                <a:latin typeface="Calibri"/>
                <a:cs typeface="Calibri"/>
              </a:rPr>
              <a:t>Task 3: Implementing </a:t>
            </a:r>
            <a:r>
              <a:rPr lang="en-US" dirty="0">
                <a:latin typeface="Calibri"/>
                <a:cs typeface="Calibri"/>
              </a:rPr>
              <a:t>System Calls </a:t>
            </a:r>
            <a:endParaRPr lang="en-US" altLang="zh-CN" dirty="0">
              <a:latin typeface="Calibri"/>
              <a:cs typeface="Calibri"/>
            </a:endParaRPr>
          </a:p>
        </p:txBody>
      </p:sp>
      <p:sp>
        <p:nvSpPr>
          <p:cNvPr id="4099" name="Rectangle 3"/>
          <p:cNvSpPr>
            <a:spLocks noGrp="1" noChangeArrowheads="1"/>
          </p:cNvSpPr>
          <p:nvPr>
            <p:ph type="body" idx="1"/>
          </p:nvPr>
        </p:nvSpPr>
        <p:spPr>
          <a:xfrm>
            <a:off x="1565872" y="1371600"/>
            <a:ext cx="8949728" cy="4876800"/>
          </a:xfrm>
          <a:noFill/>
          <a:extLst>
            <a:ext uri="{91240B29-F687-4f45-9708-019B960494DF}">
              <a14:hiddenLine xmlns=""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US" dirty="0" err="1" smtClean="0">
                <a:latin typeface="Calibri" charset="0"/>
                <a:ea typeface="Calibri" charset="0"/>
                <a:cs typeface="Calibri" charset="0"/>
              </a:rPr>
              <a:t>getpid</a:t>
            </a:r>
            <a:r>
              <a:rPr lang="en-US" dirty="0" smtClean="0">
                <a:latin typeface="Calibri" charset="0"/>
                <a:ea typeface="Calibri" charset="0"/>
                <a:cs typeface="Calibri" charset="0"/>
              </a:rPr>
              <a:t> </a:t>
            </a:r>
          </a:p>
          <a:p>
            <a:pPr lvl="1"/>
            <a:r>
              <a:rPr lang="en-US" dirty="0" smtClean="0">
                <a:latin typeface="Calibri" charset="0"/>
                <a:ea typeface="Calibri" charset="0"/>
                <a:cs typeface="Calibri" charset="0"/>
              </a:rPr>
              <a:t>I will show you how to implement this system call)</a:t>
            </a:r>
          </a:p>
          <a:p>
            <a:pPr lvl="0"/>
            <a:endParaRPr lang="en-US" dirty="0">
              <a:latin typeface="Calibri" charset="0"/>
              <a:ea typeface="Calibri" charset="0"/>
              <a:cs typeface="Calibri" charset="0"/>
            </a:endParaRPr>
          </a:p>
          <a:p>
            <a:pPr lvl="0"/>
            <a:r>
              <a:rPr lang="en-US" dirty="0">
                <a:latin typeface="Calibri" charset="0"/>
                <a:ea typeface="Calibri" charset="0"/>
                <a:cs typeface="Calibri" charset="0"/>
              </a:rPr>
              <a:t>fork, </a:t>
            </a:r>
            <a:r>
              <a:rPr lang="en-US" dirty="0" err="1">
                <a:latin typeface="Calibri" charset="0"/>
                <a:ea typeface="Calibri" charset="0"/>
                <a:cs typeface="Calibri" charset="0"/>
              </a:rPr>
              <a:t>execv</a:t>
            </a:r>
            <a:r>
              <a:rPr lang="en-US" dirty="0">
                <a:latin typeface="Calibri" charset="0"/>
                <a:ea typeface="Calibri" charset="0"/>
                <a:cs typeface="Calibri" charset="0"/>
              </a:rPr>
              <a:t>, </a:t>
            </a:r>
            <a:r>
              <a:rPr lang="en-US" dirty="0" err="1">
                <a:latin typeface="Calibri" charset="0"/>
                <a:ea typeface="Calibri" charset="0"/>
                <a:cs typeface="Calibri" charset="0"/>
              </a:rPr>
              <a:t>waitpid</a:t>
            </a:r>
            <a:r>
              <a:rPr lang="en-US" dirty="0">
                <a:latin typeface="Calibri" charset="0"/>
                <a:ea typeface="Calibri" charset="0"/>
                <a:cs typeface="Calibri" charset="0"/>
              </a:rPr>
              <a:t>, _</a:t>
            </a:r>
            <a:r>
              <a:rPr lang="en-US" dirty="0" smtClean="0">
                <a:latin typeface="Calibri" charset="0"/>
                <a:ea typeface="Calibri" charset="0"/>
                <a:cs typeface="Calibri" charset="0"/>
              </a:rPr>
              <a:t>exit</a:t>
            </a:r>
          </a:p>
          <a:p>
            <a:pPr lvl="0"/>
            <a:endParaRPr lang="en-US" dirty="0" smtClean="0">
              <a:latin typeface="Calibri" charset="0"/>
              <a:ea typeface="Calibri" charset="0"/>
              <a:cs typeface="Calibri" charset="0"/>
            </a:endParaRPr>
          </a:p>
          <a:p>
            <a:pPr lvl="0"/>
            <a:endParaRPr lang="en-US" dirty="0">
              <a:latin typeface="Calibri" charset="0"/>
              <a:ea typeface="Calibri" charset="0"/>
              <a:cs typeface="Calibri" charset="0"/>
            </a:endParaRPr>
          </a:p>
          <a:p>
            <a:r>
              <a:rPr lang="en-US" dirty="0">
                <a:latin typeface="Calibri" charset="0"/>
                <a:ea typeface="Calibri" charset="0"/>
                <a:cs typeface="Calibri" charset="0"/>
              </a:rPr>
              <a:t>open, read, write, </a:t>
            </a:r>
            <a:r>
              <a:rPr lang="en-US" dirty="0" err="1">
                <a:latin typeface="Calibri" charset="0"/>
                <a:ea typeface="Calibri" charset="0"/>
                <a:cs typeface="Calibri" charset="0"/>
              </a:rPr>
              <a:t>lseek</a:t>
            </a:r>
            <a:r>
              <a:rPr lang="en-US" dirty="0">
                <a:latin typeface="Calibri" charset="0"/>
                <a:ea typeface="Calibri" charset="0"/>
                <a:cs typeface="Calibri" charset="0"/>
              </a:rPr>
              <a:t>, close, dup2</a:t>
            </a:r>
          </a:p>
          <a:p>
            <a:pPr lvl="0"/>
            <a:endParaRPr lang="en-US" dirty="0">
              <a:latin typeface="Calibri" charset="0"/>
              <a:ea typeface="Calibri" charset="0"/>
              <a:cs typeface="Calibri" charset="0"/>
            </a:endParaRPr>
          </a:p>
          <a:p>
            <a:pPr lvl="0"/>
            <a:endParaRPr lang="en-US" dirty="0">
              <a:latin typeface="Calibri" charset="0"/>
              <a:ea typeface="Calibri" charset="0"/>
              <a:cs typeface="Calibri" charset="0"/>
            </a:endParaRPr>
          </a:p>
        </p:txBody>
      </p:sp>
      <p:grpSp>
        <p:nvGrpSpPr>
          <p:cNvPr id="4" name="Group 3"/>
          <p:cNvGrpSpPr/>
          <p:nvPr/>
        </p:nvGrpSpPr>
        <p:grpSpPr>
          <a:xfrm>
            <a:off x="1219200" y="4488380"/>
            <a:ext cx="10210800" cy="1143000"/>
            <a:chOff x="457200" y="3352800"/>
            <a:chExt cx="12085439" cy="1143000"/>
          </a:xfrm>
        </p:grpSpPr>
        <p:sp>
          <p:nvSpPr>
            <p:cNvPr id="5" name="Rectangle 4"/>
            <p:cNvSpPr/>
            <p:nvPr/>
          </p:nvSpPr>
          <p:spPr>
            <a:xfrm>
              <a:off x="457200" y="3662690"/>
              <a:ext cx="9372600" cy="68071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eft Arrow Callout 5"/>
            <p:cNvSpPr/>
            <p:nvPr/>
          </p:nvSpPr>
          <p:spPr>
            <a:xfrm>
              <a:off x="9867899" y="3352800"/>
              <a:ext cx="2494360" cy="1143000"/>
            </a:xfrm>
            <a:prstGeom prst="leftArrowCallout">
              <a:avLst>
                <a:gd name="adj1" fmla="val 25000"/>
                <a:gd name="adj2" fmla="val 25000"/>
                <a:gd name="adj3" fmla="val 16388"/>
                <a:gd name="adj4" fmla="val 64977"/>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0686455" y="3662690"/>
              <a:ext cx="1856184" cy="523220"/>
            </a:xfrm>
            <a:prstGeom prst="rect">
              <a:avLst/>
            </a:prstGeom>
            <a:noFill/>
          </p:spPr>
          <p:txBody>
            <a:bodyPr wrap="square" rtlCol="0">
              <a:spAutoFit/>
            </a:bodyPr>
            <a:lstStyle/>
            <a:p>
              <a:r>
                <a:rPr lang="en-US" sz="2800" dirty="0" smtClean="0">
                  <a:latin typeface="Calibri" charset="0"/>
                  <a:ea typeface="Calibri" charset="0"/>
                  <a:cs typeface="Calibri" charset="0"/>
                </a:rPr>
                <a:t>Project 5</a:t>
              </a:r>
              <a:endParaRPr lang="en-US" sz="2800" dirty="0">
                <a:latin typeface="Calibri" charset="0"/>
                <a:ea typeface="Calibri" charset="0"/>
                <a:cs typeface="Calibri" charset="0"/>
              </a:endParaRPr>
            </a:p>
          </p:txBody>
        </p:sp>
      </p:grpSp>
      <p:grpSp>
        <p:nvGrpSpPr>
          <p:cNvPr id="8" name="Group 7"/>
          <p:cNvGrpSpPr/>
          <p:nvPr/>
        </p:nvGrpSpPr>
        <p:grpSpPr>
          <a:xfrm>
            <a:off x="1239672" y="2716959"/>
            <a:ext cx="10210800" cy="1143000"/>
            <a:chOff x="457200" y="3352800"/>
            <a:chExt cx="12085439" cy="1143000"/>
          </a:xfrm>
        </p:grpSpPr>
        <p:sp>
          <p:nvSpPr>
            <p:cNvPr id="9" name="Rectangle 8"/>
            <p:cNvSpPr/>
            <p:nvPr/>
          </p:nvSpPr>
          <p:spPr>
            <a:xfrm>
              <a:off x="457200" y="3662690"/>
              <a:ext cx="9372600" cy="68071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Arrow Callout 9"/>
            <p:cNvSpPr/>
            <p:nvPr/>
          </p:nvSpPr>
          <p:spPr>
            <a:xfrm>
              <a:off x="9867899" y="3352800"/>
              <a:ext cx="2494360" cy="1143000"/>
            </a:xfrm>
            <a:prstGeom prst="leftArrowCallout">
              <a:avLst>
                <a:gd name="adj1" fmla="val 25000"/>
                <a:gd name="adj2" fmla="val 25000"/>
                <a:gd name="adj3" fmla="val 16388"/>
                <a:gd name="adj4" fmla="val 64977"/>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0686455" y="3662690"/>
              <a:ext cx="1856184" cy="523220"/>
            </a:xfrm>
            <a:prstGeom prst="rect">
              <a:avLst/>
            </a:prstGeom>
            <a:noFill/>
          </p:spPr>
          <p:txBody>
            <a:bodyPr wrap="square" rtlCol="0">
              <a:spAutoFit/>
            </a:bodyPr>
            <a:lstStyle/>
            <a:p>
              <a:r>
                <a:rPr lang="en-US" sz="2800" dirty="0" smtClean="0">
                  <a:latin typeface="Calibri" charset="0"/>
                  <a:ea typeface="Calibri" charset="0"/>
                  <a:cs typeface="Calibri" charset="0"/>
                </a:rPr>
                <a:t>Project 4</a:t>
              </a:r>
              <a:endParaRPr lang="en-US" sz="2800" dirty="0">
                <a:latin typeface="Calibri" charset="0"/>
                <a:ea typeface="Calibri" charset="0"/>
                <a:cs typeface="Calibri" charset="0"/>
              </a:endParaRPr>
            </a:p>
          </p:txBody>
        </p:sp>
      </p:grpSp>
    </p:spTree>
    <p:extLst>
      <p:ext uri="{BB962C8B-B14F-4D97-AF65-F5344CB8AC3E}">
        <p14:creationId xmlns:p14="http://schemas.microsoft.com/office/powerpoint/2010/main" val="33288137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000250" y="304800"/>
            <a:ext cx="8134350" cy="914400"/>
          </a:xfrm>
          <a:noFill/>
          <a:extLst>
            <a:ext uri="{91240B29-F687-4f45-9708-019B960494DF}">
              <a14:hiddenLine xmlns=""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dirty="0" smtClean="0">
                <a:latin typeface="Calibri"/>
                <a:cs typeface="Calibri"/>
              </a:rPr>
              <a:t>Project 5: </a:t>
            </a:r>
            <a:r>
              <a:rPr lang="en-US" dirty="0">
                <a:solidFill>
                  <a:srgbClr val="FF0000"/>
                </a:solidFill>
                <a:latin typeface="Calibri"/>
                <a:cs typeface="Calibri"/>
              </a:rPr>
              <a:t>System Calls </a:t>
            </a:r>
            <a:endParaRPr lang="en-US" altLang="zh-CN" dirty="0">
              <a:solidFill>
                <a:srgbClr val="FF0000"/>
              </a:solidFill>
              <a:latin typeface="Calibri"/>
              <a:ea typeface="宋体" charset="0"/>
              <a:cs typeface="Calibri"/>
            </a:endParaRPr>
          </a:p>
        </p:txBody>
      </p:sp>
      <p:sp>
        <p:nvSpPr>
          <p:cNvPr id="4099" name="Rectangle 3"/>
          <p:cNvSpPr>
            <a:spLocks noGrp="1" noChangeArrowheads="1"/>
          </p:cNvSpPr>
          <p:nvPr>
            <p:ph type="body" idx="1"/>
          </p:nvPr>
        </p:nvSpPr>
        <p:spPr>
          <a:xfrm>
            <a:off x="1219201" y="1371600"/>
            <a:ext cx="10668000" cy="4876800"/>
          </a:xfrm>
          <a:noFill/>
          <a:extLst>
            <a:ext uri="{91240B29-F687-4f45-9708-019B960494DF}">
              <a14:hiddenLine xmlns=""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US" sz="2800" b="1" dirty="0">
                <a:latin typeface="Calibri" charset="0"/>
                <a:ea typeface="Calibri" charset="0"/>
                <a:cs typeface="Calibri" charset="0"/>
              </a:rPr>
              <a:t>open(</a:t>
            </a:r>
            <a:r>
              <a:rPr lang="en-US" sz="2800" b="1" dirty="0" err="1">
                <a:latin typeface="Calibri" charset="0"/>
                <a:ea typeface="Calibri" charset="0"/>
                <a:cs typeface="Calibri" charset="0"/>
              </a:rPr>
              <a:t>const</a:t>
            </a:r>
            <a:r>
              <a:rPr lang="en-US" sz="2800" b="1" dirty="0">
                <a:latin typeface="Calibri" charset="0"/>
                <a:ea typeface="Calibri" charset="0"/>
                <a:cs typeface="Calibri" charset="0"/>
              </a:rPr>
              <a:t> char *path, </a:t>
            </a:r>
            <a:r>
              <a:rPr lang="en-US" sz="2800" b="1" dirty="0" err="1">
                <a:latin typeface="Calibri" charset="0"/>
                <a:ea typeface="Calibri" charset="0"/>
                <a:cs typeface="Calibri" charset="0"/>
              </a:rPr>
              <a:t>int</a:t>
            </a:r>
            <a:r>
              <a:rPr lang="en-US" sz="2800" b="1" dirty="0">
                <a:latin typeface="Calibri" charset="0"/>
                <a:ea typeface="Calibri" charset="0"/>
                <a:cs typeface="Calibri" charset="0"/>
              </a:rPr>
              <a:t> </a:t>
            </a:r>
            <a:r>
              <a:rPr lang="en-US" sz="2800" b="1" dirty="0" err="1">
                <a:latin typeface="Calibri" charset="0"/>
                <a:ea typeface="Calibri" charset="0"/>
                <a:cs typeface="Calibri" charset="0"/>
              </a:rPr>
              <a:t>oflag</a:t>
            </a:r>
            <a:r>
              <a:rPr lang="en-US" sz="2800" b="1" dirty="0">
                <a:latin typeface="Calibri" charset="0"/>
                <a:ea typeface="Calibri" charset="0"/>
                <a:cs typeface="Calibri" charset="0"/>
              </a:rPr>
              <a:t>, </a:t>
            </a:r>
            <a:r>
              <a:rPr lang="en-US" sz="2800" b="1" dirty="0" err="1">
                <a:latin typeface="Calibri" charset="0"/>
                <a:ea typeface="Calibri" charset="0"/>
                <a:cs typeface="Calibri" charset="0"/>
              </a:rPr>
              <a:t>mode_t</a:t>
            </a:r>
            <a:r>
              <a:rPr lang="en-US" sz="2800" b="1" dirty="0">
                <a:latin typeface="Calibri" charset="0"/>
                <a:ea typeface="Calibri" charset="0"/>
                <a:cs typeface="Calibri" charset="0"/>
              </a:rPr>
              <a:t> mode)</a:t>
            </a:r>
            <a:r>
              <a:rPr lang="en-US" sz="2800" dirty="0">
                <a:latin typeface="Calibri" charset="0"/>
                <a:ea typeface="Calibri" charset="0"/>
                <a:cs typeface="Calibri" charset="0"/>
              </a:rPr>
              <a:t>: It  should be as simple as it seems</a:t>
            </a:r>
            <a:r>
              <a:rPr lang="en-US" sz="2800" dirty="0" smtClean="0">
                <a:latin typeface="Calibri" charset="0"/>
                <a:ea typeface="Calibri" charset="0"/>
                <a:cs typeface="Calibri" charset="0"/>
              </a:rPr>
              <a:t>.</a:t>
            </a:r>
          </a:p>
          <a:p>
            <a:pPr lvl="0"/>
            <a:endParaRPr lang="en-US" sz="2800" dirty="0">
              <a:latin typeface="Calibri" charset="0"/>
              <a:ea typeface="Calibri" charset="0"/>
              <a:cs typeface="Calibri" charset="0"/>
            </a:endParaRPr>
          </a:p>
          <a:p>
            <a:pPr lvl="0"/>
            <a:r>
              <a:rPr lang="en-US" sz="2800" b="1" dirty="0">
                <a:latin typeface="Calibri" charset="0"/>
                <a:ea typeface="Calibri" charset="0"/>
                <a:cs typeface="Calibri" charset="0"/>
              </a:rPr>
              <a:t>read(</a:t>
            </a:r>
            <a:r>
              <a:rPr lang="en-US" sz="2800" b="1" dirty="0" err="1">
                <a:latin typeface="Calibri" charset="0"/>
                <a:ea typeface="Calibri" charset="0"/>
                <a:cs typeface="Calibri" charset="0"/>
              </a:rPr>
              <a:t>int</a:t>
            </a:r>
            <a:r>
              <a:rPr lang="en-US" sz="2800" b="1" dirty="0">
                <a:latin typeface="Calibri" charset="0"/>
                <a:ea typeface="Calibri" charset="0"/>
                <a:cs typeface="Calibri" charset="0"/>
              </a:rPr>
              <a:t> </a:t>
            </a:r>
            <a:r>
              <a:rPr lang="en-US" sz="2800" b="1" dirty="0" err="1">
                <a:latin typeface="Calibri" charset="0"/>
                <a:ea typeface="Calibri" charset="0"/>
                <a:cs typeface="Calibri" charset="0"/>
              </a:rPr>
              <a:t>fd</a:t>
            </a:r>
            <a:r>
              <a:rPr lang="en-US" sz="2800" b="1" dirty="0">
                <a:latin typeface="Calibri" charset="0"/>
                <a:ea typeface="Calibri" charset="0"/>
                <a:cs typeface="Calibri" charset="0"/>
              </a:rPr>
              <a:t>, void *</a:t>
            </a:r>
            <a:r>
              <a:rPr lang="en-US" sz="2800" b="1" dirty="0" err="1">
                <a:latin typeface="Calibri" charset="0"/>
                <a:ea typeface="Calibri" charset="0"/>
                <a:cs typeface="Calibri" charset="0"/>
              </a:rPr>
              <a:t>buf</a:t>
            </a:r>
            <a:r>
              <a:rPr lang="en-US" sz="2800" b="1" dirty="0">
                <a:latin typeface="Calibri" charset="0"/>
                <a:ea typeface="Calibri" charset="0"/>
                <a:cs typeface="Calibri" charset="0"/>
              </a:rPr>
              <a:t>, </a:t>
            </a:r>
            <a:r>
              <a:rPr lang="en-US" sz="2800" b="1" dirty="0" err="1">
                <a:latin typeface="Calibri" charset="0"/>
                <a:ea typeface="Calibri" charset="0"/>
                <a:cs typeface="Calibri" charset="0"/>
              </a:rPr>
              <a:t>size_t</a:t>
            </a:r>
            <a:r>
              <a:rPr lang="en-US" sz="2800" b="1" dirty="0">
                <a:latin typeface="Calibri" charset="0"/>
                <a:ea typeface="Calibri" charset="0"/>
                <a:cs typeface="Calibri" charset="0"/>
              </a:rPr>
              <a:t> </a:t>
            </a:r>
            <a:r>
              <a:rPr lang="en-US" sz="2800" b="1" dirty="0" err="1">
                <a:latin typeface="Calibri" charset="0"/>
                <a:ea typeface="Calibri" charset="0"/>
                <a:cs typeface="Calibri" charset="0"/>
              </a:rPr>
              <a:t>nbytes</a:t>
            </a:r>
            <a:r>
              <a:rPr lang="en-US" sz="2800" b="1" dirty="0">
                <a:latin typeface="Calibri" charset="0"/>
                <a:ea typeface="Calibri" charset="0"/>
                <a:cs typeface="Calibri" charset="0"/>
              </a:rPr>
              <a:t>)</a:t>
            </a:r>
            <a:r>
              <a:rPr lang="en-US" sz="2800" dirty="0">
                <a:latin typeface="Calibri" charset="0"/>
                <a:ea typeface="Calibri" charset="0"/>
                <a:cs typeface="Calibri" charset="0"/>
              </a:rPr>
              <a:t>: You can use </a:t>
            </a:r>
            <a:r>
              <a:rPr lang="en-US" sz="2800" dirty="0" err="1">
                <a:latin typeface="Calibri" charset="0"/>
                <a:ea typeface="Calibri" charset="0"/>
                <a:cs typeface="Calibri" charset="0"/>
              </a:rPr>
              <a:t>struct</a:t>
            </a:r>
            <a:r>
              <a:rPr lang="en-US" sz="2800" dirty="0">
                <a:latin typeface="Calibri" charset="0"/>
                <a:ea typeface="Calibri" charset="0"/>
                <a:cs typeface="Calibri" charset="0"/>
              </a:rPr>
              <a:t> </a:t>
            </a:r>
            <a:r>
              <a:rPr lang="en-US" sz="2800" dirty="0" err="1">
                <a:latin typeface="Calibri" charset="0"/>
                <a:ea typeface="Calibri" charset="0"/>
                <a:cs typeface="Calibri" charset="0"/>
              </a:rPr>
              <a:t>uios</a:t>
            </a:r>
            <a:r>
              <a:rPr lang="en-US" sz="2800" dirty="0">
                <a:latin typeface="Calibri" charset="0"/>
                <a:ea typeface="Calibri" charset="0"/>
                <a:cs typeface="Calibri" charset="0"/>
              </a:rPr>
              <a:t>, and make use you understand it. You also can check out VOP_READ.</a:t>
            </a:r>
          </a:p>
          <a:p>
            <a:pPr lvl="0"/>
            <a:endParaRPr lang="en-US" sz="2800" b="1" dirty="0" smtClean="0">
              <a:latin typeface="Calibri" charset="0"/>
              <a:ea typeface="Calibri" charset="0"/>
              <a:cs typeface="Calibri" charset="0"/>
            </a:endParaRPr>
          </a:p>
          <a:p>
            <a:pPr lvl="0"/>
            <a:r>
              <a:rPr lang="en-US" sz="2800" b="1" dirty="0" smtClean="0">
                <a:latin typeface="Calibri" charset="0"/>
                <a:ea typeface="Calibri" charset="0"/>
                <a:cs typeface="Calibri" charset="0"/>
              </a:rPr>
              <a:t>write(</a:t>
            </a:r>
            <a:r>
              <a:rPr lang="en-US" sz="2800" b="1" dirty="0" err="1" smtClean="0">
                <a:latin typeface="Calibri" charset="0"/>
                <a:ea typeface="Calibri" charset="0"/>
                <a:cs typeface="Calibri" charset="0"/>
              </a:rPr>
              <a:t>int</a:t>
            </a:r>
            <a:r>
              <a:rPr lang="en-US" sz="2800" b="1" dirty="0" smtClean="0">
                <a:latin typeface="Calibri" charset="0"/>
                <a:ea typeface="Calibri" charset="0"/>
                <a:cs typeface="Calibri" charset="0"/>
              </a:rPr>
              <a:t> </a:t>
            </a:r>
            <a:r>
              <a:rPr lang="en-US" sz="2800" b="1" dirty="0" err="1">
                <a:latin typeface="Calibri" charset="0"/>
                <a:ea typeface="Calibri" charset="0"/>
                <a:cs typeface="Calibri" charset="0"/>
              </a:rPr>
              <a:t>fd</a:t>
            </a:r>
            <a:r>
              <a:rPr lang="en-US" sz="2800" b="1" dirty="0">
                <a:latin typeface="Calibri" charset="0"/>
                <a:ea typeface="Calibri" charset="0"/>
                <a:cs typeface="Calibri" charset="0"/>
              </a:rPr>
              <a:t>, </a:t>
            </a:r>
            <a:r>
              <a:rPr lang="en-US" sz="2800" b="1" dirty="0" err="1">
                <a:latin typeface="Calibri" charset="0"/>
                <a:ea typeface="Calibri" charset="0"/>
                <a:cs typeface="Calibri" charset="0"/>
              </a:rPr>
              <a:t>const</a:t>
            </a:r>
            <a:r>
              <a:rPr lang="en-US" sz="2800" b="1" dirty="0">
                <a:latin typeface="Calibri" charset="0"/>
                <a:ea typeface="Calibri" charset="0"/>
                <a:cs typeface="Calibri" charset="0"/>
              </a:rPr>
              <a:t> void *</a:t>
            </a:r>
            <a:r>
              <a:rPr lang="en-US" sz="2800" b="1" dirty="0" err="1">
                <a:latin typeface="Calibri" charset="0"/>
                <a:ea typeface="Calibri" charset="0"/>
                <a:cs typeface="Calibri" charset="0"/>
              </a:rPr>
              <a:t>buf</a:t>
            </a:r>
            <a:r>
              <a:rPr lang="en-US" sz="2800" b="1" dirty="0">
                <a:latin typeface="Calibri" charset="0"/>
                <a:ea typeface="Calibri" charset="0"/>
                <a:cs typeface="Calibri" charset="0"/>
              </a:rPr>
              <a:t>, </a:t>
            </a:r>
            <a:r>
              <a:rPr lang="en-US" sz="2800" b="1" dirty="0" err="1">
                <a:latin typeface="Calibri" charset="0"/>
                <a:ea typeface="Calibri" charset="0"/>
                <a:cs typeface="Calibri" charset="0"/>
              </a:rPr>
              <a:t>size_t</a:t>
            </a:r>
            <a:r>
              <a:rPr lang="en-US" sz="2800" b="1" dirty="0">
                <a:latin typeface="Calibri" charset="0"/>
                <a:ea typeface="Calibri" charset="0"/>
                <a:cs typeface="Calibri" charset="0"/>
              </a:rPr>
              <a:t> </a:t>
            </a:r>
            <a:r>
              <a:rPr lang="en-US" sz="2800" b="1" dirty="0" err="1">
                <a:latin typeface="Calibri" charset="0"/>
                <a:ea typeface="Calibri" charset="0"/>
                <a:cs typeface="Calibri" charset="0"/>
              </a:rPr>
              <a:t>nbytes</a:t>
            </a:r>
            <a:r>
              <a:rPr lang="en-US" sz="2800" b="1" dirty="0">
                <a:latin typeface="Calibri" charset="0"/>
                <a:ea typeface="Calibri" charset="0"/>
                <a:cs typeface="Calibri" charset="0"/>
              </a:rPr>
              <a:t>)</a:t>
            </a:r>
            <a:r>
              <a:rPr lang="en-US" sz="2800" dirty="0">
                <a:latin typeface="Calibri" charset="0"/>
                <a:ea typeface="Calibri" charset="0"/>
                <a:cs typeface="Calibri" charset="0"/>
              </a:rPr>
              <a:t>: Involves I/O to </a:t>
            </a:r>
            <a:r>
              <a:rPr lang="en-US" sz="2800" dirty="0" err="1">
                <a:latin typeface="Calibri" charset="0"/>
                <a:ea typeface="Calibri" charset="0"/>
                <a:cs typeface="Calibri" charset="0"/>
              </a:rPr>
              <a:t>userland</a:t>
            </a:r>
            <a:r>
              <a:rPr lang="en-US" sz="2800" dirty="0">
                <a:latin typeface="Calibri" charset="0"/>
                <a:ea typeface="Calibri" charset="0"/>
                <a:cs typeface="Calibri" charset="0"/>
              </a:rPr>
              <a:t>. You can use </a:t>
            </a:r>
            <a:r>
              <a:rPr lang="en-US" sz="2800" dirty="0" err="1">
                <a:latin typeface="Calibri" charset="0"/>
                <a:ea typeface="Calibri" charset="0"/>
                <a:cs typeface="Calibri" charset="0"/>
              </a:rPr>
              <a:t>struct</a:t>
            </a:r>
            <a:r>
              <a:rPr lang="en-US" sz="2800" dirty="0">
                <a:latin typeface="Calibri" charset="0"/>
                <a:ea typeface="Calibri" charset="0"/>
                <a:cs typeface="Calibri" charset="0"/>
              </a:rPr>
              <a:t> </a:t>
            </a:r>
            <a:r>
              <a:rPr lang="en-US" sz="2800" dirty="0" err="1">
                <a:latin typeface="Calibri" charset="0"/>
                <a:ea typeface="Calibri" charset="0"/>
                <a:cs typeface="Calibri" charset="0"/>
              </a:rPr>
              <a:t>uios</a:t>
            </a:r>
            <a:r>
              <a:rPr lang="en-US" sz="2800" dirty="0">
                <a:latin typeface="Calibri" charset="0"/>
                <a:ea typeface="Calibri" charset="0"/>
                <a:cs typeface="Calibri" charset="0"/>
              </a:rPr>
              <a:t> again. Please check out VOP_WRITE.</a:t>
            </a:r>
          </a:p>
        </p:txBody>
      </p:sp>
    </p:spTree>
    <p:extLst>
      <p:ext uri="{BB962C8B-B14F-4D97-AF65-F5344CB8AC3E}">
        <p14:creationId xmlns:p14="http://schemas.microsoft.com/office/powerpoint/2010/main" val="820016760"/>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p:cNvSpPr>
          <p:nvPr>
            <p:ph type="title" idx="4294967295"/>
          </p:nvPr>
        </p:nvSpPr>
        <p:spPr>
          <a:xfrm>
            <a:off x="1981200" y="152400"/>
            <a:ext cx="8229600" cy="609600"/>
          </a:xfrm>
        </p:spPr>
        <p:txBody>
          <a:bodyPr/>
          <a:lstStyle/>
          <a:p>
            <a:pPr eaLnBrk="1" hangingPunct="1"/>
            <a:r>
              <a:rPr lang="en-US" sz="4000" dirty="0">
                <a:latin typeface="Calibri" charset="0"/>
                <a:ea typeface="MS PGothic" charset="0"/>
                <a:cs typeface="MS PGothic" charset="0"/>
              </a:rPr>
              <a:t>Project Objectives</a:t>
            </a:r>
          </a:p>
        </p:txBody>
      </p:sp>
      <p:sp>
        <p:nvSpPr>
          <p:cNvPr id="3075" name="Rectangle 3"/>
          <p:cNvSpPr>
            <a:spLocks noGrp="1"/>
          </p:cNvSpPr>
          <p:nvPr>
            <p:ph type="body" idx="4294967295"/>
          </p:nvPr>
        </p:nvSpPr>
        <p:spPr>
          <a:xfrm>
            <a:off x="381000" y="789709"/>
            <a:ext cx="11811000" cy="5616621"/>
          </a:xfrm>
        </p:spPr>
        <p:txBody>
          <a:bodyPr/>
          <a:lstStyle/>
          <a:p>
            <a:pPr lvl="0"/>
            <a:r>
              <a:rPr lang="en-US" dirty="0" smtClean="0">
                <a:latin typeface="Calibri"/>
                <a:cs typeface="Calibri"/>
              </a:rPr>
              <a:t>To </a:t>
            </a:r>
            <a:r>
              <a:rPr lang="en-US" dirty="0">
                <a:latin typeface="Calibri"/>
                <a:cs typeface="Calibri"/>
              </a:rPr>
              <a:t>collaborate with your group members using </a:t>
            </a:r>
            <a:r>
              <a:rPr lang="en-US" dirty="0" smtClean="0">
                <a:latin typeface="Courier New" charset="0"/>
                <a:ea typeface="Courier New" charset="0"/>
                <a:cs typeface="Courier New" charset="0"/>
              </a:rPr>
              <a:t>CVS/</a:t>
            </a:r>
            <a:r>
              <a:rPr lang="en-US" dirty="0" err="1" smtClean="0">
                <a:latin typeface="Courier New" charset="0"/>
                <a:ea typeface="Courier New" charset="0"/>
                <a:cs typeface="Courier New" charset="0"/>
              </a:rPr>
              <a:t>git</a:t>
            </a:r>
            <a:r>
              <a:rPr lang="en-US" dirty="0" smtClean="0">
                <a:latin typeface="Courier New" charset="0"/>
                <a:ea typeface="Courier New" charset="0"/>
                <a:cs typeface="Courier New" charset="0"/>
              </a:rPr>
              <a:t>/</a:t>
            </a:r>
            <a:r>
              <a:rPr lang="en-US" dirty="0" err="1" smtClean="0">
                <a:latin typeface="Courier New" charset="0"/>
                <a:ea typeface="Courier New" charset="0"/>
                <a:cs typeface="Courier New" charset="0"/>
              </a:rPr>
              <a:t>Github</a:t>
            </a:r>
            <a:endParaRPr lang="en-US" dirty="0" smtClean="0">
              <a:latin typeface="Courier New" charset="0"/>
              <a:ea typeface="Courier New" charset="0"/>
              <a:cs typeface="Courier New" charset="0"/>
            </a:endParaRPr>
          </a:p>
          <a:p>
            <a:pPr lvl="0"/>
            <a:endParaRPr lang="en-US" dirty="0">
              <a:latin typeface="Courier New" charset="0"/>
              <a:ea typeface="Courier New" charset="0"/>
              <a:cs typeface="Courier New" charset="0"/>
            </a:endParaRPr>
          </a:p>
          <a:p>
            <a:pPr lvl="0"/>
            <a:r>
              <a:rPr lang="en-US" dirty="0" smtClean="0">
                <a:latin typeface="Calibri"/>
                <a:cs typeface="Calibri"/>
              </a:rPr>
              <a:t>To </a:t>
            </a:r>
            <a:r>
              <a:rPr lang="en-US" dirty="0">
                <a:latin typeface="Calibri"/>
                <a:cs typeface="Calibri"/>
              </a:rPr>
              <a:t>start building a </a:t>
            </a:r>
            <a:r>
              <a:rPr lang="en-US" i="1" dirty="0">
                <a:latin typeface="Calibri"/>
                <a:cs typeface="Calibri"/>
              </a:rPr>
              <a:t>multi-tasking</a:t>
            </a:r>
            <a:r>
              <a:rPr lang="en-US" dirty="0">
                <a:latin typeface="Calibri"/>
                <a:cs typeface="Calibri"/>
              </a:rPr>
              <a:t> operating </a:t>
            </a:r>
            <a:r>
              <a:rPr lang="en-US" dirty="0" smtClean="0">
                <a:latin typeface="Calibri"/>
                <a:cs typeface="Calibri"/>
              </a:rPr>
              <a:t>system</a:t>
            </a:r>
          </a:p>
          <a:p>
            <a:pPr lvl="0"/>
            <a:endParaRPr lang="en-US" dirty="0">
              <a:latin typeface="Calibri"/>
              <a:cs typeface="Calibri"/>
            </a:endParaRPr>
          </a:p>
          <a:p>
            <a:pPr lvl="0"/>
            <a:r>
              <a:rPr lang="en-US" dirty="0" smtClean="0">
                <a:latin typeface="Calibri"/>
                <a:cs typeface="Calibri"/>
              </a:rPr>
              <a:t>To </a:t>
            </a:r>
            <a:r>
              <a:rPr lang="en-US" dirty="0">
                <a:latin typeface="Calibri"/>
                <a:cs typeface="Calibri"/>
              </a:rPr>
              <a:t>develop </a:t>
            </a:r>
            <a:r>
              <a:rPr lang="en-US" i="1" dirty="0">
                <a:latin typeface="Calibri"/>
                <a:cs typeface="Calibri"/>
              </a:rPr>
              <a:t>system calls </a:t>
            </a:r>
            <a:r>
              <a:rPr lang="en-US" dirty="0">
                <a:latin typeface="Calibri"/>
                <a:cs typeface="Calibri"/>
              </a:rPr>
              <a:t>to manage </a:t>
            </a:r>
            <a:r>
              <a:rPr lang="en-US" dirty="0" smtClean="0">
                <a:latin typeface="Calibri"/>
                <a:cs typeface="Calibri"/>
              </a:rPr>
              <a:t>processes</a:t>
            </a:r>
          </a:p>
          <a:p>
            <a:pPr lvl="0"/>
            <a:endParaRPr lang="en-US" dirty="0">
              <a:latin typeface="Calibri"/>
              <a:cs typeface="Calibri"/>
            </a:endParaRPr>
          </a:p>
          <a:p>
            <a:pPr lvl="0"/>
            <a:r>
              <a:rPr lang="en-US" dirty="0" smtClean="0">
                <a:latin typeface="Calibri"/>
                <a:cs typeface="Calibri"/>
              </a:rPr>
              <a:t>To </a:t>
            </a:r>
            <a:r>
              <a:rPr lang="en-US" dirty="0">
                <a:latin typeface="Calibri"/>
                <a:cs typeface="Calibri"/>
              </a:rPr>
              <a:t>develop system calls to manage </a:t>
            </a:r>
            <a:r>
              <a:rPr lang="en-US" i="1" dirty="0">
                <a:latin typeface="Calibri"/>
                <a:cs typeface="Calibri"/>
              </a:rPr>
              <a:t>file system </a:t>
            </a:r>
            <a:r>
              <a:rPr lang="en-US" i="1" dirty="0" smtClean="0">
                <a:latin typeface="Calibri"/>
                <a:cs typeface="Calibri"/>
              </a:rPr>
              <a:t>states</a:t>
            </a:r>
          </a:p>
          <a:p>
            <a:pPr lvl="0"/>
            <a:endParaRPr lang="en-US" i="1" dirty="0">
              <a:latin typeface="Calibri"/>
              <a:cs typeface="Calibri"/>
            </a:endParaRPr>
          </a:p>
          <a:p>
            <a:pPr lvl="0"/>
            <a:r>
              <a:rPr lang="en-US" dirty="0" smtClean="0">
                <a:latin typeface="Calibri"/>
                <a:cs typeface="Calibri"/>
              </a:rPr>
              <a:t>Use </a:t>
            </a:r>
            <a:r>
              <a:rPr lang="en-US" dirty="0">
                <a:latin typeface="Courier New" charset="0"/>
                <a:ea typeface="Courier New" charset="0"/>
                <a:cs typeface="Courier New" charset="0"/>
              </a:rPr>
              <a:t>GDB</a:t>
            </a:r>
            <a:r>
              <a:rPr lang="en-US" dirty="0">
                <a:latin typeface="Calibri"/>
                <a:cs typeface="Calibri"/>
              </a:rPr>
              <a:t> to debug OS/161</a:t>
            </a:r>
          </a:p>
          <a:p>
            <a:endParaRPr lang="en-US" dirty="0">
              <a:latin typeface="Calibri"/>
              <a:ea typeface="MS PGothic" charset="0"/>
              <a:cs typeface="Calibri"/>
            </a:endParaRPr>
          </a:p>
        </p:txBody>
      </p:sp>
      <p:sp>
        <p:nvSpPr>
          <p:cNvPr id="5" name="Rectangle 4"/>
          <p:cNvSpPr>
            <a:spLocks noChangeArrowheads="1"/>
          </p:cNvSpPr>
          <p:nvPr/>
        </p:nvSpPr>
        <p:spPr bwMode="auto">
          <a:xfrm>
            <a:off x="5867400" y="5328470"/>
            <a:ext cx="5486400" cy="1077860"/>
          </a:xfrm>
          <a:prstGeom prst="rect">
            <a:avLst/>
          </a:prstGeom>
          <a:solidFill>
            <a:srgbClr val="FFFF99"/>
          </a:solidFill>
          <a:ln w="38100" cmpd="dbl">
            <a:solidFill>
              <a:srgbClr val="FF0000"/>
            </a:solidFill>
            <a:miter lim="800000"/>
            <a:headEnd/>
            <a:tailEnd/>
          </a:ln>
        </p:spPr>
        <p:txBody>
          <a:bodyPr wrap="square" lIns="92075" tIns="46038" rIns="92075" bIns="46038" anchor="ctr">
            <a:spAutoFit/>
          </a:bodyPr>
          <a:lstStyle/>
          <a:p>
            <a:pPr algn="ctr"/>
            <a:r>
              <a:rPr lang="en-US" sz="3200" dirty="0" smtClean="0">
                <a:latin typeface="Calibri"/>
                <a:cs typeface="Calibri"/>
              </a:rPr>
              <a:t>2 </a:t>
            </a:r>
            <a:r>
              <a:rPr lang="en-US" sz="3200" dirty="0" smtClean="0">
                <a:latin typeface="Calibri"/>
                <a:cs typeface="Calibri"/>
              </a:rPr>
              <a:t>Weeks </a:t>
            </a:r>
            <a:r>
              <a:rPr lang="en-US" sz="3200" dirty="0">
                <a:latin typeface="Calibri"/>
                <a:cs typeface="Calibri"/>
              </a:rPr>
              <a:t>to achieve the above objectives!</a:t>
            </a:r>
          </a:p>
        </p:txBody>
      </p:sp>
      <p:cxnSp>
        <p:nvCxnSpPr>
          <p:cNvPr id="3" name="Straight Connector 2"/>
          <p:cNvCxnSpPr/>
          <p:nvPr/>
        </p:nvCxnSpPr>
        <p:spPr>
          <a:xfrm>
            <a:off x="381000" y="4648200"/>
            <a:ext cx="99822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000250" y="304800"/>
            <a:ext cx="8134350" cy="914400"/>
          </a:xfrm>
          <a:noFill/>
          <a:extLst>
            <a:ext uri="{91240B29-F687-4f45-9708-019B960494DF}">
              <a14:hiddenLine xmlns=""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dirty="0" smtClean="0">
                <a:latin typeface="Calibri"/>
                <a:cs typeface="Calibri"/>
              </a:rPr>
              <a:t>Project 5: </a:t>
            </a:r>
            <a:r>
              <a:rPr lang="en-US" dirty="0">
                <a:solidFill>
                  <a:srgbClr val="FF0000"/>
                </a:solidFill>
                <a:latin typeface="Calibri"/>
                <a:cs typeface="Calibri"/>
              </a:rPr>
              <a:t>System Calls </a:t>
            </a:r>
            <a:endParaRPr lang="en-US" altLang="zh-CN" dirty="0">
              <a:solidFill>
                <a:srgbClr val="FF0000"/>
              </a:solidFill>
              <a:latin typeface="Calibri"/>
              <a:ea typeface="宋体" charset="0"/>
              <a:cs typeface="Calibri"/>
            </a:endParaRPr>
          </a:p>
        </p:txBody>
      </p:sp>
      <p:sp>
        <p:nvSpPr>
          <p:cNvPr id="4099" name="Rectangle 3"/>
          <p:cNvSpPr>
            <a:spLocks noGrp="1" noChangeArrowheads="1"/>
          </p:cNvSpPr>
          <p:nvPr>
            <p:ph type="body" idx="1"/>
          </p:nvPr>
        </p:nvSpPr>
        <p:spPr>
          <a:xfrm>
            <a:off x="761999" y="1371600"/>
            <a:ext cx="10972801" cy="4876800"/>
          </a:xfrm>
          <a:noFill/>
          <a:extLst>
            <a:ext uri="{91240B29-F687-4f45-9708-019B960494DF}">
              <a14:hiddenLine xmlns=""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US" sz="2800" b="1" dirty="0" err="1">
                <a:latin typeface="Calibri" charset="0"/>
                <a:ea typeface="Calibri" charset="0"/>
                <a:cs typeface="Calibri" charset="0"/>
              </a:rPr>
              <a:t>lseek</a:t>
            </a:r>
            <a:r>
              <a:rPr lang="en-US" sz="2800" b="1" dirty="0">
                <a:latin typeface="Calibri" charset="0"/>
                <a:ea typeface="Calibri" charset="0"/>
                <a:cs typeface="Calibri" charset="0"/>
              </a:rPr>
              <a:t>(</a:t>
            </a:r>
            <a:r>
              <a:rPr lang="en-US" sz="2800" b="1" dirty="0" err="1">
                <a:latin typeface="Calibri" charset="0"/>
                <a:ea typeface="Calibri" charset="0"/>
                <a:cs typeface="Calibri" charset="0"/>
              </a:rPr>
              <a:t>int</a:t>
            </a:r>
            <a:r>
              <a:rPr lang="en-US" sz="2800" b="1" dirty="0">
                <a:latin typeface="Calibri" charset="0"/>
                <a:ea typeface="Calibri" charset="0"/>
                <a:cs typeface="Calibri" charset="0"/>
              </a:rPr>
              <a:t> </a:t>
            </a:r>
            <a:r>
              <a:rPr lang="en-US" sz="2800" b="1" dirty="0" err="1">
                <a:latin typeface="Calibri" charset="0"/>
                <a:ea typeface="Calibri" charset="0"/>
                <a:cs typeface="Calibri" charset="0"/>
              </a:rPr>
              <a:t>fd</a:t>
            </a:r>
            <a:r>
              <a:rPr lang="en-US" sz="2800" b="1" dirty="0">
                <a:latin typeface="Calibri" charset="0"/>
                <a:ea typeface="Calibri" charset="0"/>
                <a:cs typeface="Calibri" charset="0"/>
              </a:rPr>
              <a:t>, </a:t>
            </a:r>
            <a:r>
              <a:rPr lang="en-US" sz="2800" b="1" dirty="0" err="1">
                <a:latin typeface="Calibri" charset="0"/>
                <a:ea typeface="Calibri" charset="0"/>
                <a:cs typeface="Calibri" charset="0"/>
              </a:rPr>
              <a:t>off_t</a:t>
            </a:r>
            <a:r>
              <a:rPr lang="en-US" sz="2800" b="1" dirty="0">
                <a:latin typeface="Calibri" charset="0"/>
                <a:ea typeface="Calibri" charset="0"/>
                <a:cs typeface="Calibri" charset="0"/>
              </a:rPr>
              <a:t> offset, </a:t>
            </a:r>
            <a:r>
              <a:rPr lang="en-US" sz="2800" b="1" dirty="0" err="1">
                <a:latin typeface="Calibri" charset="0"/>
                <a:ea typeface="Calibri" charset="0"/>
                <a:cs typeface="Calibri" charset="0"/>
              </a:rPr>
              <a:t>int</a:t>
            </a:r>
            <a:r>
              <a:rPr lang="en-US" sz="2800" b="1" dirty="0">
                <a:latin typeface="Calibri" charset="0"/>
                <a:ea typeface="Calibri" charset="0"/>
                <a:cs typeface="Calibri" charset="0"/>
              </a:rPr>
              <a:t> whence)</a:t>
            </a:r>
            <a:r>
              <a:rPr lang="en-US" sz="2800" dirty="0">
                <a:latin typeface="Calibri" charset="0"/>
                <a:ea typeface="Calibri" charset="0"/>
                <a:cs typeface="Calibri" charset="0"/>
              </a:rPr>
              <a:t>: Can we always perform an </a:t>
            </a:r>
            <a:r>
              <a:rPr lang="en-US" sz="2800" dirty="0" err="1">
                <a:latin typeface="Calibri" charset="0"/>
                <a:ea typeface="Calibri" charset="0"/>
                <a:cs typeface="Calibri" charset="0"/>
              </a:rPr>
              <a:t>lseek</a:t>
            </a:r>
            <a:r>
              <a:rPr lang="en-US" sz="2800" dirty="0">
                <a:latin typeface="Calibri" charset="0"/>
                <a:ea typeface="Calibri" charset="0"/>
                <a:cs typeface="Calibri" charset="0"/>
              </a:rPr>
              <a:t>? For example, can we perform </a:t>
            </a:r>
            <a:r>
              <a:rPr lang="en-US" sz="2800" dirty="0" err="1">
                <a:latin typeface="Calibri" charset="0"/>
                <a:ea typeface="Calibri" charset="0"/>
                <a:cs typeface="Calibri" charset="0"/>
              </a:rPr>
              <a:t>lseek</a:t>
            </a:r>
            <a:r>
              <a:rPr lang="en-US" sz="2800" dirty="0">
                <a:latin typeface="Calibri" charset="0"/>
                <a:ea typeface="Calibri" charset="0"/>
                <a:cs typeface="Calibri" charset="0"/>
              </a:rPr>
              <a:t>() beyond the end of a file? Please use VOP_TRYSEEK</a:t>
            </a:r>
            <a:r>
              <a:rPr lang="en-US" sz="2800" dirty="0" smtClean="0">
                <a:latin typeface="Calibri" charset="0"/>
                <a:ea typeface="Calibri" charset="0"/>
                <a:cs typeface="Calibri" charset="0"/>
              </a:rPr>
              <a:t>.</a:t>
            </a:r>
          </a:p>
          <a:p>
            <a:pPr lvl="0"/>
            <a:endParaRPr lang="en-US" sz="2800" dirty="0">
              <a:latin typeface="Calibri" charset="0"/>
              <a:ea typeface="Calibri" charset="0"/>
              <a:cs typeface="Calibri" charset="0"/>
            </a:endParaRPr>
          </a:p>
          <a:p>
            <a:pPr lvl="0"/>
            <a:r>
              <a:rPr lang="en-US" sz="2800" b="1" dirty="0">
                <a:latin typeface="Calibri" charset="0"/>
                <a:ea typeface="Calibri" charset="0"/>
                <a:cs typeface="Calibri" charset="0"/>
              </a:rPr>
              <a:t>close(</a:t>
            </a:r>
            <a:r>
              <a:rPr lang="en-US" sz="2800" b="1" dirty="0" err="1">
                <a:latin typeface="Calibri" charset="0"/>
                <a:ea typeface="Calibri" charset="0"/>
                <a:cs typeface="Calibri" charset="0"/>
              </a:rPr>
              <a:t>int</a:t>
            </a:r>
            <a:r>
              <a:rPr lang="en-US" sz="2800" b="1" dirty="0">
                <a:latin typeface="Calibri" charset="0"/>
                <a:ea typeface="Calibri" charset="0"/>
                <a:cs typeface="Calibri" charset="0"/>
              </a:rPr>
              <a:t> </a:t>
            </a:r>
            <a:r>
              <a:rPr lang="en-US" sz="2800" b="1" dirty="0" err="1">
                <a:latin typeface="Calibri" charset="0"/>
                <a:ea typeface="Calibri" charset="0"/>
                <a:cs typeface="Calibri" charset="0"/>
              </a:rPr>
              <a:t>fd</a:t>
            </a:r>
            <a:r>
              <a:rPr lang="en-US" sz="2800" b="1" dirty="0">
                <a:latin typeface="Calibri" charset="0"/>
                <a:ea typeface="Calibri" charset="0"/>
                <a:cs typeface="Calibri" charset="0"/>
              </a:rPr>
              <a:t>)</a:t>
            </a:r>
            <a:r>
              <a:rPr lang="en-US" sz="2800" dirty="0">
                <a:latin typeface="Calibri" charset="0"/>
                <a:ea typeface="Calibri" charset="0"/>
                <a:cs typeface="Calibri" charset="0"/>
              </a:rPr>
              <a:t>: It may be interesting because of the </a:t>
            </a:r>
            <a:r>
              <a:rPr lang="en-US" sz="2800" dirty="0" err="1">
                <a:latin typeface="Calibri" charset="0"/>
                <a:ea typeface="Calibri" charset="0"/>
                <a:cs typeface="Calibri" charset="0"/>
              </a:rPr>
              <a:t>refcounting</a:t>
            </a:r>
            <a:r>
              <a:rPr lang="en-US" sz="2800" dirty="0">
                <a:latin typeface="Calibri" charset="0"/>
                <a:ea typeface="Calibri" charset="0"/>
                <a:cs typeface="Calibri" charset="0"/>
              </a:rPr>
              <a:t> issue (think about garbage collection)! </a:t>
            </a:r>
          </a:p>
          <a:p>
            <a:pPr lvl="0"/>
            <a:endParaRPr lang="en-US" sz="2800" b="1" dirty="0" smtClean="0">
              <a:latin typeface="Calibri" charset="0"/>
              <a:ea typeface="Calibri" charset="0"/>
              <a:cs typeface="Calibri" charset="0"/>
            </a:endParaRPr>
          </a:p>
          <a:p>
            <a:pPr lvl="0"/>
            <a:r>
              <a:rPr lang="en-US" sz="2800" b="1" dirty="0" smtClean="0">
                <a:latin typeface="Calibri" charset="0"/>
                <a:ea typeface="Calibri" charset="0"/>
                <a:cs typeface="Calibri" charset="0"/>
              </a:rPr>
              <a:t>dup2(</a:t>
            </a:r>
            <a:r>
              <a:rPr lang="en-US" sz="2800" b="1" dirty="0" err="1" smtClean="0">
                <a:latin typeface="Calibri" charset="0"/>
                <a:ea typeface="Calibri" charset="0"/>
                <a:cs typeface="Calibri" charset="0"/>
              </a:rPr>
              <a:t>int</a:t>
            </a:r>
            <a:r>
              <a:rPr lang="en-US" sz="2800" b="1" dirty="0" smtClean="0">
                <a:latin typeface="Calibri" charset="0"/>
                <a:ea typeface="Calibri" charset="0"/>
                <a:cs typeface="Calibri" charset="0"/>
              </a:rPr>
              <a:t> </a:t>
            </a:r>
            <a:r>
              <a:rPr lang="en-US" sz="2800" b="1" dirty="0" err="1">
                <a:latin typeface="Calibri" charset="0"/>
                <a:ea typeface="Calibri" charset="0"/>
                <a:cs typeface="Calibri" charset="0"/>
              </a:rPr>
              <a:t>oldfd</a:t>
            </a:r>
            <a:r>
              <a:rPr lang="en-US" sz="2800" b="1" dirty="0">
                <a:latin typeface="Calibri" charset="0"/>
                <a:ea typeface="Calibri" charset="0"/>
                <a:cs typeface="Calibri" charset="0"/>
              </a:rPr>
              <a:t>, </a:t>
            </a:r>
            <a:r>
              <a:rPr lang="en-US" sz="2800" b="1" dirty="0" err="1">
                <a:latin typeface="Calibri" charset="0"/>
                <a:ea typeface="Calibri" charset="0"/>
                <a:cs typeface="Calibri" charset="0"/>
              </a:rPr>
              <a:t>int</a:t>
            </a:r>
            <a:r>
              <a:rPr lang="en-US" sz="2800" b="1" dirty="0">
                <a:latin typeface="Calibri" charset="0"/>
                <a:ea typeface="Calibri" charset="0"/>
                <a:cs typeface="Calibri" charset="0"/>
              </a:rPr>
              <a:t> </a:t>
            </a:r>
            <a:r>
              <a:rPr lang="en-US" sz="2800" b="1" dirty="0" err="1">
                <a:latin typeface="Calibri" charset="0"/>
                <a:ea typeface="Calibri" charset="0"/>
                <a:cs typeface="Calibri" charset="0"/>
              </a:rPr>
              <a:t>newfd</a:t>
            </a:r>
            <a:r>
              <a:rPr lang="en-US" sz="2800" b="1" dirty="0">
                <a:latin typeface="Calibri" charset="0"/>
                <a:ea typeface="Calibri" charset="0"/>
                <a:cs typeface="Calibri" charset="0"/>
              </a:rPr>
              <a:t>)</a:t>
            </a:r>
            <a:r>
              <a:rPr lang="en-US" sz="2800" dirty="0">
                <a:latin typeface="Calibri" charset="0"/>
                <a:ea typeface="Calibri" charset="0"/>
                <a:cs typeface="Calibri" charset="0"/>
              </a:rPr>
              <a:t>: If </a:t>
            </a:r>
            <a:r>
              <a:rPr lang="en-US" sz="2800" dirty="0" err="1">
                <a:latin typeface="Calibri" charset="0"/>
                <a:ea typeface="Calibri" charset="0"/>
                <a:cs typeface="Calibri" charset="0"/>
              </a:rPr>
              <a:t>newfd</a:t>
            </a:r>
            <a:r>
              <a:rPr lang="en-US" sz="2800" dirty="0">
                <a:latin typeface="Calibri" charset="0"/>
                <a:ea typeface="Calibri" charset="0"/>
                <a:cs typeface="Calibri" charset="0"/>
              </a:rPr>
              <a:t> is already opened, close it. Upon successful completion, both file descriptors refer to the same file table object and share all properties of the object.</a:t>
            </a:r>
          </a:p>
        </p:txBody>
      </p:sp>
    </p:spTree>
    <p:extLst>
      <p:ext uri="{BB962C8B-B14F-4D97-AF65-F5344CB8AC3E}">
        <p14:creationId xmlns:p14="http://schemas.microsoft.com/office/powerpoint/2010/main" val="4198630695"/>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508000" y="6324601"/>
            <a:ext cx="1320800" cy="365125"/>
          </a:xfrm>
          <a:prstGeom prst="rect">
            <a:avLst/>
          </a:prstGeom>
        </p:spPr>
        <p:txBody>
          <a:bodyPr/>
          <a:lstStyle/>
          <a:p>
            <a:pPr>
              <a:defRPr/>
            </a:pPr>
            <a:fld id="{97012834-41A2-49E3-8762-B14EE3F5CFB1}" type="slidenum">
              <a:rPr lang="en-US" smtClean="0"/>
              <a:pPr>
                <a:defRPr/>
              </a:pPr>
              <a:t>4</a:t>
            </a:fld>
            <a:endParaRPr lang="en-US" dirty="0"/>
          </a:p>
        </p:txBody>
      </p:sp>
      <p:pic>
        <p:nvPicPr>
          <p:cNvPr id="7" name="Picture 6"/>
          <p:cNvPicPr>
            <a:picLocks noChangeAspect="1"/>
          </p:cNvPicPr>
          <p:nvPr/>
        </p:nvPicPr>
        <p:blipFill>
          <a:blip r:embed="rId3"/>
          <a:stretch>
            <a:fillRect/>
          </a:stretch>
        </p:blipFill>
        <p:spPr>
          <a:xfrm>
            <a:off x="609600" y="372286"/>
            <a:ext cx="10686440" cy="6317440"/>
          </a:xfrm>
          <a:prstGeom prst="rect">
            <a:avLst/>
          </a:prstGeom>
        </p:spPr>
      </p:pic>
      <p:sp>
        <p:nvSpPr>
          <p:cNvPr id="8" name="Rectangle 7"/>
          <p:cNvSpPr/>
          <p:nvPr/>
        </p:nvSpPr>
        <p:spPr>
          <a:xfrm>
            <a:off x="2514600" y="5862936"/>
            <a:ext cx="7257884" cy="1077218"/>
          </a:xfrm>
          <a:prstGeom prst="rect">
            <a:avLst/>
          </a:prstGeom>
        </p:spPr>
        <p:txBody>
          <a:bodyPr wrap="none">
            <a:spAutoFit/>
          </a:bodyPr>
          <a:lstStyle/>
          <a:p>
            <a:r>
              <a:rPr lang="en-US" sz="2000" dirty="0">
                <a:latin typeface="Calibri" charset="0"/>
                <a:ea typeface="Calibri" charset="0"/>
                <a:cs typeface="Calibri" charset="0"/>
              </a:rPr>
              <a:t>Reference: </a:t>
            </a:r>
            <a:r>
              <a:rPr lang="en-US" sz="2000" b="1" dirty="0">
                <a:latin typeface="Calibri" charset="0"/>
                <a:ea typeface="Calibri" charset="0"/>
                <a:cs typeface="Calibri" charset="0"/>
              </a:rPr>
              <a:t>Inside the mind of a master procrastinator | Tim Urban </a:t>
            </a:r>
            <a:endParaRPr lang="en-US" sz="2000" dirty="0">
              <a:latin typeface="Calibri" charset="0"/>
              <a:ea typeface="Calibri" charset="0"/>
              <a:cs typeface="Calibri" charset="0"/>
            </a:endParaRPr>
          </a:p>
          <a:p>
            <a:r>
              <a:rPr lang="en-US" sz="2000" dirty="0">
                <a:latin typeface="Calibri" charset="0"/>
                <a:ea typeface="Calibri" charset="0"/>
                <a:cs typeface="Calibri" charset="0"/>
                <a:hlinkClick r:id="rId4"/>
              </a:rPr>
              <a:t>https://www.youtube.com/watch?v=arj7oStGLkU</a:t>
            </a:r>
            <a:endParaRPr lang="en-US" sz="2000" dirty="0">
              <a:latin typeface="Calibri" charset="0"/>
              <a:ea typeface="Calibri" charset="0"/>
              <a:cs typeface="Calibri" charset="0"/>
            </a:endParaRPr>
          </a:p>
          <a:p>
            <a:endParaRPr lang="en-US" dirty="0"/>
          </a:p>
        </p:txBody>
      </p:sp>
    </p:spTree>
    <p:extLst>
      <p:ext uri="{BB962C8B-B14F-4D97-AF65-F5344CB8AC3E}">
        <p14:creationId xmlns:p14="http://schemas.microsoft.com/office/powerpoint/2010/main" val="12005590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508000" y="6324601"/>
            <a:ext cx="1320800" cy="365125"/>
          </a:xfrm>
          <a:prstGeom prst="rect">
            <a:avLst/>
          </a:prstGeom>
        </p:spPr>
        <p:txBody>
          <a:bodyPr/>
          <a:lstStyle/>
          <a:p>
            <a:pPr>
              <a:defRPr/>
            </a:pPr>
            <a:fld id="{97012834-41A2-49E3-8762-B14EE3F5CFB1}" type="slidenum">
              <a:rPr lang="en-US" smtClean="0"/>
              <a:pPr>
                <a:defRPr/>
              </a:pPr>
              <a:t>5</a:t>
            </a:fld>
            <a:endParaRPr lang="en-US" dirty="0"/>
          </a:p>
        </p:txBody>
      </p:sp>
      <p:pic>
        <p:nvPicPr>
          <p:cNvPr id="2" name="Picture 1"/>
          <p:cNvPicPr>
            <a:picLocks noChangeAspect="1"/>
          </p:cNvPicPr>
          <p:nvPr/>
        </p:nvPicPr>
        <p:blipFill>
          <a:blip r:embed="rId3"/>
          <a:stretch>
            <a:fillRect/>
          </a:stretch>
        </p:blipFill>
        <p:spPr>
          <a:xfrm>
            <a:off x="524525" y="439757"/>
            <a:ext cx="11364227" cy="6400800"/>
          </a:xfrm>
          <a:prstGeom prst="rect">
            <a:avLst/>
          </a:prstGeom>
        </p:spPr>
      </p:pic>
    </p:spTree>
    <p:extLst>
      <p:ext uri="{BB962C8B-B14F-4D97-AF65-F5344CB8AC3E}">
        <p14:creationId xmlns:p14="http://schemas.microsoft.com/office/powerpoint/2010/main" val="196428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p:cNvSpPr>
          <p:nvPr>
            <p:ph type="title" idx="4294967295"/>
          </p:nvPr>
        </p:nvSpPr>
        <p:spPr>
          <a:xfrm>
            <a:off x="1981200" y="152400"/>
            <a:ext cx="8229600" cy="990600"/>
          </a:xfrm>
        </p:spPr>
        <p:txBody>
          <a:bodyPr/>
          <a:lstStyle/>
          <a:p>
            <a:pPr eaLnBrk="1" hangingPunct="1"/>
            <a:r>
              <a:rPr lang="en-US" sz="4000" dirty="0" smtClean="0">
                <a:latin typeface="Calibri" charset="0"/>
                <a:ea typeface="MS PGothic" charset="0"/>
                <a:cs typeface="MS PGothic" charset="0"/>
              </a:rPr>
              <a:t>What are available on Canvas?</a:t>
            </a:r>
            <a:endParaRPr lang="en-US" sz="4000" dirty="0">
              <a:latin typeface="Calibri" charset="0"/>
              <a:ea typeface="MS PGothic" charset="0"/>
              <a:cs typeface="MS PGothic" charset="0"/>
            </a:endParaRPr>
          </a:p>
        </p:txBody>
      </p:sp>
      <p:sp>
        <p:nvSpPr>
          <p:cNvPr id="3075" name="Rectangle 3"/>
          <p:cNvSpPr>
            <a:spLocks noGrp="1"/>
          </p:cNvSpPr>
          <p:nvPr>
            <p:ph type="body" idx="4294967295"/>
          </p:nvPr>
        </p:nvSpPr>
        <p:spPr>
          <a:xfrm>
            <a:off x="1143000" y="1165179"/>
            <a:ext cx="9982200" cy="5616621"/>
          </a:xfrm>
        </p:spPr>
        <p:txBody>
          <a:bodyPr/>
          <a:lstStyle/>
          <a:p>
            <a:pPr lvl="0"/>
            <a:r>
              <a:rPr lang="en-US" dirty="0" smtClean="0">
                <a:latin typeface="Calibri"/>
                <a:cs typeface="Calibri"/>
              </a:rPr>
              <a:t>Project description</a:t>
            </a:r>
          </a:p>
          <a:p>
            <a:pPr lvl="0"/>
            <a:r>
              <a:rPr lang="en-US" dirty="0" smtClean="0">
                <a:latin typeface="Calibri"/>
                <a:cs typeface="Calibri"/>
              </a:rPr>
              <a:t>FAQs </a:t>
            </a:r>
          </a:p>
          <a:p>
            <a:pPr lvl="0"/>
            <a:r>
              <a:rPr lang="en-US" dirty="0" smtClean="0">
                <a:latin typeface="Calibri"/>
                <a:cs typeface="Calibri"/>
              </a:rPr>
              <a:t>Instructions </a:t>
            </a:r>
            <a:r>
              <a:rPr lang="en-US" dirty="0">
                <a:latin typeface="Calibri"/>
                <a:cs typeface="Calibri"/>
              </a:rPr>
              <a:t>on adding system </a:t>
            </a:r>
            <a:r>
              <a:rPr lang="en-US" dirty="0" smtClean="0">
                <a:latin typeface="Calibri"/>
                <a:cs typeface="Calibri"/>
              </a:rPr>
              <a:t>calls</a:t>
            </a:r>
          </a:p>
          <a:p>
            <a:pPr lvl="0"/>
            <a:r>
              <a:rPr lang="en-US" dirty="0" smtClean="0">
                <a:latin typeface="Calibri"/>
                <a:cs typeface="Calibri"/>
              </a:rPr>
              <a:t>Sample </a:t>
            </a:r>
            <a:r>
              <a:rPr lang="en-US" dirty="0">
                <a:latin typeface="Calibri"/>
                <a:cs typeface="Calibri"/>
              </a:rPr>
              <a:t>source code </a:t>
            </a:r>
            <a:endParaRPr lang="en-US" dirty="0" smtClean="0">
              <a:latin typeface="Calibri"/>
              <a:cs typeface="Calibri"/>
            </a:endParaRPr>
          </a:p>
          <a:p>
            <a:pPr lvl="1"/>
            <a:r>
              <a:rPr lang="en-US" dirty="0" err="1" smtClean="0">
                <a:latin typeface="Calibri"/>
                <a:cs typeface="Calibri"/>
              </a:rPr>
              <a:t>getpid_syscall.c</a:t>
            </a:r>
            <a:r>
              <a:rPr lang="en-US" dirty="0">
                <a:latin typeface="Calibri"/>
                <a:cs typeface="Calibri"/>
              </a:rPr>
              <a:t>, </a:t>
            </a:r>
            <a:endParaRPr lang="en-US" dirty="0" smtClean="0">
              <a:latin typeface="Calibri"/>
              <a:cs typeface="Calibri"/>
            </a:endParaRPr>
          </a:p>
          <a:p>
            <a:pPr lvl="1"/>
            <a:r>
              <a:rPr lang="en-US" dirty="0" err="1" smtClean="0">
                <a:latin typeface="Calibri"/>
                <a:cs typeface="Calibri"/>
              </a:rPr>
              <a:t>getpidtest.c</a:t>
            </a:r>
            <a:r>
              <a:rPr lang="en-US" dirty="0">
                <a:latin typeface="Calibri"/>
                <a:cs typeface="Calibri"/>
              </a:rPr>
              <a:t>, </a:t>
            </a:r>
            <a:endParaRPr lang="en-US" dirty="0" smtClean="0">
              <a:latin typeface="Calibri"/>
              <a:cs typeface="Calibri"/>
            </a:endParaRPr>
          </a:p>
          <a:p>
            <a:pPr lvl="1"/>
            <a:r>
              <a:rPr lang="en-US" dirty="0" err="1" smtClean="0">
                <a:latin typeface="Calibri"/>
                <a:cs typeface="Calibri"/>
              </a:rPr>
              <a:t>sample_file.h</a:t>
            </a:r>
            <a:r>
              <a:rPr lang="en-US" dirty="0" smtClean="0">
                <a:latin typeface="Calibri"/>
                <a:cs typeface="Calibri"/>
              </a:rPr>
              <a:t>, </a:t>
            </a:r>
          </a:p>
          <a:p>
            <a:pPr lvl="1"/>
            <a:r>
              <a:rPr lang="en-US" dirty="0" err="1" smtClean="0">
                <a:latin typeface="Calibri"/>
                <a:cs typeface="Calibri"/>
              </a:rPr>
              <a:t>sample_runprogram.c</a:t>
            </a:r>
            <a:r>
              <a:rPr lang="en-US" dirty="0">
                <a:latin typeface="Calibri"/>
                <a:cs typeface="Calibri"/>
              </a:rPr>
              <a:t>, and </a:t>
            </a:r>
            <a:endParaRPr lang="en-US" dirty="0" smtClean="0">
              <a:latin typeface="Calibri"/>
              <a:cs typeface="Calibri"/>
            </a:endParaRPr>
          </a:p>
          <a:p>
            <a:pPr lvl="1"/>
            <a:r>
              <a:rPr lang="en-US" dirty="0" err="1" smtClean="0">
                <a:latin typeface="Calibri"/>
                <a:cs typeface="Calibri"/>
              </a:rPr>
              <a:t>sample_thread.h</a:t>
            </a:r>
            <a:r>
              <a:rPr lang="en-US" dirty="0" smtClean="0">
                <a:latin typeface="Calibri"/>
                <a:cs typeface="Calibri"/>
              </a:rPr>
              <a:t>. </a:t>
            </a:r>
            <a:endParaRPr lang="en-US" dirty="0">
              <a:latin typeface="Calibri"/>
              <a:cs typeface="Calibri"/>
            </a:endParaRPr>
          </a:p>
          <a:p>
            <a:endParaRPr lang="en-US" dirty="0">
              <a:latin typeface="Calibri"/>
              <a:ea typeface="MS PGothic" charset="0"/>
              <a:cs typeface="Calibri"/>
            </a:endParaRPr>
          </a:p>
        </p:txBody>
      </p:sp>
      <p:cxnSp>
        <p:nvCxnSpPr>
          <p:cNvPr id="4" name="Straight Connector 3"/>
          <p:cNvCxnSpPr/>
          <p:nvPr/>
        </p:nvCxnSpPr>
        <p:spPr>
          <a:xfrm>
            <a:off x="1447800" y="4800600"/>
            <a:ext cx="3429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672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000250" y="304800"/>
            <a:ext cx="7448550" cy="914400"/>
          </a:xfrm>
          <a:noFill/>
          <a:extLst>
            <a:ext uri="{91240B29-F687-4f45-9708-019B960494DF}">
              <a14:hiddenLine xmlns:a14="http://schemas.microsoft.com/office/drawing/2010/main" xmlns=""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dirty="0" smtClean="0">
                <a:latin typeface="Calibri" charset="0"/>
              </a:rPr>
              <a:t>Three Tasks: Due on Nov. </a:t>
            </a:r>
            <a:r>
              <a:rPr lang="en-US" dirty="0" smtClean="0">
                <a:latin typeface="Calibri" charset="0"/>
              </a:rPr>
              <a:t>3</a:t>
            </a:r>
            <a:endParaRPr lang="en-US" altLang="zh-CN" dirty="0">
              <a:latin typeface="Calibri" charset="0"/>
              <a:ea typeface="宋体" charset="0"/>
              <a:cs typeface="宋体" charset="0"/>
            </a:endParaRPr>
          </a:p>
        </p:txBody>
      </p:sp>
      <p:sp>
        <p:nvSpPr>
          <p:cNvPr id="4099" name="Rectangle 3"/>
          <p:cNvSpPr>
            <a:spLocks noGrp="1" noChangeArrowheads="1"/>
          </p:cNvSpPr>
          <p:nvPr>
            <p:ph type="body" idx="1"/>
          </p:nvPr>
        </p:nvSpPr>
        <p:spPr>
          <a:xfrm>
            <a:off x="914400" y="1371600"/>
            <a:ext cx="10439400" cy="4953000"/>
          </a:xfrm>
          <a:noFill/>
          <a:extLst>
            <a:ext uri="{91240B29-F687-4f45-9708-019B960494DF}">
              <a14:hiddenLine xmlns:a14="http://schemas.microsoft.com/office/drawing/2010/main" xmlns=""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US" dirty="0" smtClean="0">
                <a:latin typeface="Calibri"/>
                <a:cs typeface="Calibri"/>
              </a:rPr>
              <a:t>Task 1: Code Reading</a:t>
            </a:r>
          </a:p>
          <a:p>
            <a:pPr marL="0" indent="0">
              <a:buNone/>
            </a:pPr>
            <a:r>
              <a:rPr lang="en-US" dirty="0" smtClean="0">
                <a:latin typeface="Calibri"/>
                <a:cs typeface="Calibri"/>
              </a:rPr>
              <a:t>	</a:t>
            </a:r>
            <a:r>
              <a:rPr lang="en-US" dirty="0" smtClean="0">
                <a:solidFill>
                  <a:srgbClr val="FF0000"/>
                </a:solidFill>
                <a:latin typeface="Calibri"/>
                <a:cs typeface="Calibri"/>
              </a:rPr>
              <a:t>Individual</a:t>
            </a:r>
          </a:p>
          <a:p>
            <a:pPr marL="0" indent="0">
              <a:buNone/>
            </a:pPr>
            <a:endParaRPr lang="en-US" dirty="0" smtClean="0">
              <a:latin typeface="Calibri"/>
              <a:cs typeface="Calibri"/>
            </a:endParaRPr>
          </a:p>
          <a:p>
            <a:pPr lvl="0"/>
            <a:r>
              <a:rPr lang="en-US" dirty="0" smtClean="0">
                <a:latin typeface="Calibri"/>
                <a:cs typeface="Calibri"/>
              </a:rPr>
              <a:t>Task 2: Design</a:t>
            </a:r>
          </a:p>
          <a:p>
            <a:pPr marL="0" indent="0">
              <a:buNone/>
            </a:pPr>
            <a:r>
              <a:rPr lang="en-US" dirty="0">
                <a:latin typeface="Calibri"/>
                <a:cs typeface="Calibri"/>
              </a:rPr>
              <a:t>	</a:t>
            </a:r>
            <a:r>
              <a:rPr lang="en-US" dirty="0">
                <a:solidFill>
                  <a:srgbClr val="FF0000"/>
                </a:solidFill>
                <a:latin typeface="Calibri"/>
                <a:cs typeface="Calibri"/>
              </a:rPr>
              <a:t> Discussion </a:t>
            </a:r>
            <a:r>
              <a:rPr lang="en-US" dirty="0" smtClean="0">
                <a:solidFill>
                  <a:srgbClr val="FF0000"/>
                </a:solidFill>
                <a:latin typeface="Calibri"/>
                <a:cs typeface="Calibri"/>
              </a:rPr>
              <a:t>/ Collaboration</a:t>
            </a:r>
          </a:p>
          <a:p>
            <a:pPr marL="0" indent="0">
              <a:buNone/>
            </a:pPr>
            <a:endParaRPr lang="en-US" dirty="0">
              <a:latin typeface="Calibri"/>
              <a:cs typeface="Calibri"/>
            </a:endParaRPr>
          </a:p>
          <a:p>
            <a:pPr lvl="0"/>
            <a:r>
              <a:rPr lang="en-US" dirty="0" smtClean="0">
                <a:latin typeface="Calibri"/>
                <a:cs typeface="Calibri"/>
              </a:rPr>
              <a:t>Task 3: </a:t>
            </a:r>
            <a:r>
              <a:rPr lang="en-US" dirty="0">
                <a:latin typeface="Calibri"/>
                <a:cs typeface="Calibri"/>
              </a:rPr>
              <a:t>Programming</a:t>
            </a:r>
            <a:endParaRPr lang="en-US" dirty="0" smtClean="0">
              <a:latin typeface="Calibri"/>
              <a:cs typeface="Calibri"/>
            </a:endParaRPr>
          </a:p>
          <a:p>
            <a:pPr marL="0" indent="0">
              <a:buNone/>
            </a:pPr>
            <a:r>
              <a:rPr lang="en-US" dirty="0">
                <a:latin typeface="Calibri"/>
                <a:cs typeface="Calibri"/>
              </a:rPr>
              <a:t>	</a:t>
            </a:r>
            <a:r>
              <a:rPr lang="en-US" dirty="0" smtClean="0">
                <a:solidFill>
                  <a:srgbClr val="FF0000"/>
                </a:solidFill>
                <a:latin typeface="Calibri"/>
                <a:cs typeface="Calibri"/>
              </a:rPr>
              <a:t> </a:t>
            </a:r>
            <a:r>
              <a:rPr lang="en-US" dirty="0">
                <a:solidFill>
                  <a:srgbClr val="FF0000"/>
                </a:solidFill>
                <a:latin typeface="Calibri"/>
                <a:cs typeface="Calibri"/>
              </a:rPr>
              <a:t>Collaboration</a:t>
            </a:r>
          </a:p>
        </p:txBody>
      </p:sp>
    </p:spTree>
    <p:extLst>
      <p:ext uri="{BB962C8B-B14F-4D97-AF65-F5344CB8AC3E}">
        <p14:creationId xmlns:p14="http://schemas.microsoft.com/office/powerpoint/2010/main" val="848672652"/>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1447800" y="32666"/>
            <a:ext cx="8667750" cy="914400"/>
          </a:xfrm>
          <a:noFill/>
          <a:extLst>
            <a:ext uri="{91240B29-F687-4f45-9708-019B960494DF}">
              <a14:hiddenLine xmlns:a14="http://schemas.microsoft.com/office/drawing/2010/main" xmlns=""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sz="3600" dirty="0" smtClean="0">
                <a:latin typeface="Calibri" charset="0"/>
              </a:rPr>
              <a:t>Three Sub-tasks of Tasks 3:</a:t>
            </a:r>
            <a:endParaRPr lang="en-US" altLang="zh-CN" sz="3600" dirty="0">
              <a:solidFill>
                <a:srgbClr val="FF0000"/>
              </a:solidFill>
              <a:latin typeface="Calibri" charset="0"/>
              <a:ea typeface="宋体" charset="0"/>
              <a:cs typeface="宋体" charset="0"/>
            </a:endParaRPr>
          </a:p>
        </p:txBody>
      </p:sp>
      <p:sp>
        <p:nvSpPr>
          <p:cNvPr id="4099" name="Rectangle 3"/>
          <p:cNvSpPr>
            <a:spLocks noGrp="1" noChangeArrowheads="1"/>
          </p:cNvSpPr>
          <p:nvPr>
            <p:ph type="body" idx="1"/>
          </p:nvPr>
        </p:nvSpPr>
        <p:spPr>
          <a:xfrm>
            <a:off x="609600" y="505690"/>
            <a:ext cx="10439400" cy="6276109"/>
          </a:xfrm>
          <a:noFill/>
          <a:extLst>
            <a:ext uri="{91240B29-F687-4f45-9708-019B960494DF}">
              <a14:hiddenLine xmlns:a14="http://schemas.microsoft.com/office/drawing/2010/main" xmlns=""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US" sz="2400" dirty="0" smtClean="0">
                <a:latin typeface="Calibri"/>
                <a:cs typeface="Calibri"/>
              </a:rPr>
              <a:t>Task 3.1:</a:t>
            </a:r>
          </a:p>
          <a:p>
            <a:pPr lvl="1"/>
            <a:r>
              <a:rPr lang="en-US" sz="2400" dirty="0" err="1" smtClean="0">
                <a:latin typeface="Courier New" charset="0"/>
                <a:ea typeface="Courier New" charset="0"/>
                <a:cs typeface="Courier New" charset="0"/>
              </a:rPr>
              <a:t>getpid</a:t>
            </a:r>
            <a:endParaRPr lang="en-US" sz="2400" dirty="0">
              <a:latin typeface="Courier New" charset="0"/>
              <a:ea typeface="Courier New" charset="0"/>
              <a:cs typeface="Courier New" charset="0"/>
            </a:endParaRPr>
          </a:p>
          <a:p>
            <a:pPr lvl="1"/>
            <a:r>
              <a:rPr lang="en-US" sz="2400" dirty="0">
                <a:latin typeface="Courier New" charset="0"/>
                <a:ea typeface="Courier New" charset="0"/>
                <a:cs typeface="Courier New" charset="0"/>
              </a:rPr>
              <a:t>fork, </a:t>
            </a:r>
            <a:r>
              <a:rPr lang="en-US" sz="2400" dirty="0" err="1">
                <a:latin typeface="Courier New" charset="0"/>
                <a:ea typeface="Courier New" charset="0"/>
                <a:cs typeface="Courier New" charset="0"/>
              </a:rPr>
              <a:t>execv</a:t>
            </a:r>
            <a:r>
              <a:rPr lang="en-US" sz="2400" dirty="0">
                <a:latin typeface="Courier New" charset="0"/>
                <a:ea typeface="Courier New" charset="0"/>
                <a:cs typeface="Courier New" charset="0"/>
              </a:rPr>
              <a:t>, </a:t>
            </a:r>
            <a:r>
              <a:rPr lang="en-US" sz="2400" dirty="0" err="1">
                <a:latin typeface="Courier New" charset="0"/>
                <a:ea typeface="Courier New" charset="0"/>
                <a:cs typeface="Courier New" charset="0"/>
              </a:rPr>
              <a:t>waitpid</a:t>
            </a:r>
            <a:r>
              <a:rPr lang="en-US" sz="2400" dirty="0">
                <a:latin typeface="Courier New" charset="0"/>
                <a:ea typeface="Courier New" charset="0"/>
                <a:cs typeface="Courier New" charset="0"/>
              </a:rPr>
              <a:t>, _exit</a:t>
            </a:r>
          </a:p>
          <a:p>
            <a:pPr marL="0" indent="0">
              <a:buNone/>
            </a:pPr>
            <a:endParaRPr lang="en-US" sz="2400" dirty="0" smtClean="0">
              <a:latin typeface="Calibri"/>
              <a:cs typeface="Calibri"/>
            </a:endParaRPr>
          </a:p>
          <a:p>
            <a:pPr lvl="0"/>
            <a:r>
              <a:rPr lang="en-US" sz="2400" dirty="0" smtClean="0">
                <a:latin typeface="Calibri"/>
                <a:cs typeface="Calibri"/>
              </a:rPr>
              <a:t>Task 3.2:</a:t>
            </a:r>
          </a:p>
          <a:p>
            <a:pPr lvl="1"/>
            <a:r>
              <a:rPr lang="en-US" sz="2400" dirty="0">
                <a:latin typeface="Courier New" charset="0"/>
                <a:ea typeface="Courier New" charset="0"/>
                <a:cs typeface="Courier New" charset="0"/>
              </a:rPr>
              <a:t>open(</a:t>
            </a:r>
            <a:r>
              <a:rPr lang="en-US" sz="2400" dirty="0" err="1">
                <a:latin typeface="Courier New" charset="0"/>
                <a:ea typeface="Courier New" charset="0"/>
                <a:cs typeface="Courier New" charset="0"/>
              </a:rPr>
              <a:t>const</a:t>
            </a:r>
            <a:r>
              <a:rPr lang="en-US" sz="2400" dirty="0">
                <a:latin typeface="Courier New" charset="0"/>
                <a:ea typeface="Courier New" charset="0"/>
                <a:cs typeface="Courier New" charset="0"/>
              </a:rPr>
              <a:t> char *path, </a:t>
            </a:r>
            <a:r>
              <a:rPr lang="en-US" sz="2400" dirty="0" err="1">
                <a:latin typeface="Courier New" charset="0"/>
                <a:ea typeface="Courier New" charset="0"/>
                <a:cs typeface="Courier New" charset="0"/>
              </a:rPr>
              <a:t>int</a:t>
            </a:r>
            <a:r>
              <a:rPr lang="en-US" sz="2400" dirty="0">
                <a:latin typeface="Courier New" charset="0"/>
                <a:ea typeface="Courier New" charset="0"/>
                <a:cs typeface="Courier New" charset="0"/>
              </a:rPr>
              <a:t> </a:t>
            </a:r>
            <a:r>
              <a:rPr lang="en-US" sz="2400" dirty="0" err="1">
                <a:latin typeface="Courier New" charset="0"/>
                <a:ea typeface="Courier New" charset="0"/>
                <a:cs typeface="Courier New" charset="0"/>
              </a:rPr>
              <a:t>oflag</a:t>
            </a:r>
            <a:r>
              <a:rPr lang="en-US" sz="2400" dirty="0">
                <a:latin typeface="Courier New" charset="0"/>
                <a:ea typeface="Courier New" charset="0"/>
                <a:cs typeface="Courier New" charset="0"/>
              </a:rPr>
              <a:t>, </a:t>
            </a:r>
            <a:r>
              <a:rPr lang="en-US" sz="2400" dirty="0" err="1">
                <a:latin typeface="Courier New" charset="0"/>
                <a:ea typeface="Courier New" charset="0"/>
                <a:cs typeface="Courier New" charset="0"/>
              </a:rPr>
              <a:t>mode_t</a:t>
            </a:r>
            <a:r>
              <a:rPr lang="en-US" sz="2400" dirty="0">
                <a:latin typeface="Courier New" charset="0"/>
                <a:ea typeface="Courier New" charset="0"/>
                <a:cs typeface="Courier New" charset="0"/>
              </a:rPr>
              <a:t> mode</a:t>
            </a:r>
            <a:r>
              <a:rPr lang="en-US" sz="2400" dirty="0" smtClean="0">
                <a:latin typeface="Courier New" charset="0"/>
                <a:ea typeface="Courier New" charset="0"/>
                <a:cs typeface="Courier New" charset="0"/>
              </a:rPr>
              <a:t>)</a:t>
            </a:r>
            <a:endParaRPr lang="en-US" sz="2400" dirty="0">
              <a:latin typeface="Courier New" charset="0"/>
              <a:ea typeface="Courier New" charset="0"/>
              <a:cs typeface="Courier New" charset="0"/>
            </a:endParaRPr>
          </a:p>
          <a:p>
            <a:pPr lvl="1"/>
            <a:r>
              <a:rPr lang="en-US" sz="2400" dirty="0">
                <a:latin typeface="Courier New" charset="0"/>
                <a:ea typeface="Courier New" charset="0"/>
                <a:cs typeface="Courier New" charset="0"/>
              </a:rPr>
              <a:t>read(</a:t>
            </a:r>
            <a:r>
              <a:rPr lang="en-US" sz="2400" dirty="0" err="1">
                <a:latin typeface="Courier New" charset="0"/>
                <a:ea typeface="Courier New" charset="0"/>
                <a:cs typeface="Courier New" charset="0"/>
              </a:rPr>
              <a:t>int</a:t>
            </a:r>
            <a:r>
              <a:rPr lang="en-US" sz="2400" dirty="0">
                <a:latin typeface="Courier New" charset="0"/>
                <a:ea typeface="Courier New" charset="0"/>
                <a:cs typeface="Courier New" charset="0"/>
              </a:rPr>
              <a:t> </a:t>
            </a:r>
            <a:r>
              <a:rPr lang="en-US" sz="2400" dirty="0" err="1">
                <a:latin typeface="Courier New" charset="0"/>
                <a:ea typeface="Courier New" charset="0"/>
                <a:cs typeface="Courier New" charset="0"/>
              </a:rPr>
              <a:t>fd</a:t>
            </a:r>
            <a:r>
              <a:rPr lang="en-US" sz="2400" dirty="0">
                <a:latin typeface="Courier New" charset="0"/>
                <a:ea typeface="Courier New" charset="0"/>
                <a:cs typeface="Courier New" charset="0"/>
              </a:rPr>
              <a:t>, void *</a:t>
            </a:r>
            <a:r>
              <a:rPr lang="en-US" sz="2400" dirty="0" err="1">
                <a:latin typeface="Courier New" charset="0"/>
                <a:ea typeface="Courier New" charset="0"/>
                <a:cs typeface="Courier New" charset="0"/>
              </a:rPr>
              <a:t>buf</a:t>
            </a:r>
            <a:r>
              <a:rPr lang="en-US" sz="2400" dirty="0">
                <a:latin typeface="Courier New" charset="0"/>
                <a:ea typeface="Courier New" charset="0"/>
                <a:cs typeface="Courier New" charset="0"/>
              </a:rPr>
              <a:t>, </a:t>
            </a:r>
            <a:r>
              <a:rPr lang="en-US" sz="2400" dirty="0" err="1">
                <a:latin typeface="Courier New" charset="0"/>
                <a:ea typeface="Courier New" charset="0"/>
                <a:cs typeface="Courier New" charset="0"/>
              </a:rPr>
              <a:t>size_t</a:t>
            </a:r>
            <a:r>
              <a:rPr lang="en-US" sz="2400" dirty="0">
                <a:latin typeface="Courier New" charset="0"/>
                <a:ea typeface="Courier New" charset="0"/>
                <a:cs typeface="Courier New" charset="0"/>
              </a:rPr>
              <a:t> </a:t>
            </a:r>
            <a:r>
              <a:rPr lang="en-US" sz="2400" dirty="0" err="1">
                <a:latin typeface="Courier New" charset="0"/>
                <a:ea typeface="Courier New" charset="0"/>
                <a:cs typeface="Courier New" charset="0"/>
              </a:rPr>
              <a:t>nbytes</a:t>
            </a:r>
            <a:r>
              <a:rPr lang="en-US" sz="2400" dirty="0" smtClean="0">
                <a:latin typeface="Courier New" charset="0"/>
                <a:ea typeface="Courier New" charset="0"/>
                <a:cs typeface="Courier New" charset="0"/>
              </a:rPr>
              <a:t>)</a:t>
            </a:r>
            <a:endParaRPr lang="en-US" sz="2400" dirty="0">
              <a:latin typeface="Courier New" charset="0"/>
              <a:ea typeface="Courier New" charset="0"/>
              <a:cs typeface="Courier New" charset="0"/>
            </a:endParaRPr>
          </a:p>
          <a:p>
            <a:pPr lvl="1"/>
            <a:r>
              <a:rPr lang="en-US" sz="2400" dirty="0">
                <a:latin typeface="Courier New" charset="0"/>
                <a:ea typeface="Courier New" charset="0"/>
                <a:cs typeface="Courier New" charset="0"/>
              </a:rPr>
              <a:t>write(</a:t>
            </a:r>
            <a:r>
              <a:rPr lang="en-US" sz="2400" dirty="0" err="1">
                <a:latin typeface="Courier New" charset="0"/>
                <a:ea typeface="Courier New" charset="0"/>
                <a:cs typeface="Courier New" charset="0"/>
              </a:rPr>
              <a:t>int</a:t>
            </a:r>
            <a:r>
              <a:rPr lang="en-US" sz="2400" dirty="0">
                <a:latin typeface="Courier New" charset="0"/>
                <a:ea typeface="Courier New" charset="0"/>
                <a:cs typeface="Courier New" charset="0"/>
              </a:rPr>
              <a:t> </a:t>
            </a:r>
            <a:r>
              <a:rPr lang="en-US" sz="2400" dirty="0" err="1">
                <a:latin typeface="Courier New" charset="0"/>
                <a:ea typeface="Courier New" charset="0"/>
                <a:cs typeface="Courier New" charset="0"/>
              </a:rPr>
              <a:t>fd</a:t>
            </a:r>
            <a:r>
              <a:rPr lang="en-US" sz="2400" dirty="0">
                <a:latin typeface="Courier New" charset="0"/>
                <a:ea typeface="Courier New" charset="0"/>
                <a:cs typeface="Courier New" charset="0"/>
              </a:rPr>
              <a:t>, </a:t>
            </a:r>
            <a:r>
              <a:rPr lang="en-US" sz="2400" dirty="0" err="1">
                <a:latin typeface="Courier New" charset="0"/>
                <a:ea typeface="Courier New" charset="0"/>
                <a:cs typeface="Courier New" charset="0"/>
              </a:rPr>
              <a:t>const</a:t>
            </a:r>
            <a:r>
              <a:rPr lang="en-US" sz="2400" dirty="0">
                <a:latin typeface="Courier New" charset="0"/>
                <a:ea typeface="Courier New" charset="0"/>
                <a:cs typeface="Courier New" charset="0"/>
              </a:rPr>
              <a:t> void *</a:t>
            </a:r>
            <a:r>
              <a:rPr lang="en-US" sz="2400" dirty="0" err="1">
                <a:latin typeface="Courier New" charset="0"/>
                <a:ea typeface="Courier New" charset="0"/>
                <a:cs typeface="Courier New" charset="0"/>
              </a:rPr>
              <a:t>buf</a:t>
            </a:r>
            <a:r>
              <a:rPr lang="en-US" sz="2400" dirty="0">
                <a:latin typeface="Courier New" charset="0"/>
                <a:ea typeface="Courier New" charset="0"/>
                <a:cs typeface="Courier New" charset="0"/>
              </a:rPr>
              <a:t>, </a:t>
            </a:r>
            <a:r>
              <a:rPr lang="en-US" sz="2400" dirty="0" err="1">
                <a:latin typeface="Courier New" charset="0"/>
                <a:ea typeface="Courier New" charset="0"/>
                <a:cs typeface="Courier New" charset="0"/>
              </a:rPr>
              <a:t>size_t</a:t>
            </a:r>
            <a:r>
              <a:rPr lang="en-US" sz="2400" dirty="0">
                <a:latin typeface="Courier New" charset="0"/>
                <a:ea typeface="Courier New" charset="0"/>
                <a:cs typeface="Courier New" charset="0"/>
              </a:rPr>
              <a:t> </a:t>
            </a:r>
            <a:r>
              <a:rPr lang="en-US" sz="2400" dirty="0" err="1">
                <a:latin typeface="Courier New" charset="0"/>
                <a:ea typeface="Courier New" charset="0"/>
                <a:cs typeface="Courier New" charset="0"/>
              </a:rPr>
              <a:t>nbytes</a:t>
            </a:r>
            <a:r>
              <a:rPr lang="en-US" sz="2400" dirty="0" smtClean="0">
                <a:latin typeface="Courier New" charset="0"/>
                <a:ea typeface="Courier New" charset="0"/>
                <a:cs typeface="Courier New" charset="0"/>
              </a:rPr>
              <a:t>)</a:t>
            </a:r>
            <a:endParaRPr lang="en-US" sz="2400" dirty="0">
              <a:latin typeface="Courier New" charset="0"/>
              <a:ea typeface="Courier New" charset="0"/>
              <a:cs typeface="Courier New" charset="0"/>
            </a:endParaRPr>
          </a:p>
          <a:p>
            <a:pPr marL="457200" lvl="1" indent="0">
              <a:buNone/>
            </a:pPr>
            <a:r>
              <a:rPr lang="en-US" sz="2400" dirty="0">
                <a:latin typeface="Calibri"/>
                <a:cs typeface="Calibri"/>
              </a:rPr>
              <a:t>	</a:t>
            </a:r>
            <a:endParaRPr lang="en-US" sz="2400" dirty="0" smtClean="0">
              <a:latin typeface="Calibri"/>
              <a:cs typeface="Calibri"/>
            </a:endParaRPr>
          </a:p>
          <a:p>
            <a:pPr lvl="0"/>
            <a:r>
              <a:rPr lang="en-US" sz="2400" dirty="0" smtClean="0">
                <a:latin typeface="Calibri"/>
                <a:cs typeface="Calibri"/>
              </a:rPr>
              <a:t>Task 3.3:</a:t>
            </a:r>
          </a:p>
          <a:p>
            <a:pPr lvl="1"/>
            <a:r>
              <a:rPr lang="en-US" sz="2400" dirty="0" err="1" smtClean="0">
                <a:latin typeface="Courier New" charset="0"/>
                <a:ea typeface="Courier New" charset="0"/>
                <a:cs typeface="Courier New" charset="0"/>
              </a:rPr>
              <a:t>lseek</a:t>
            </a:r>
            <a:r>
              <a:rPr lang="en-US" sz="2400" dirty="0" smtClean="0">
                <a:latin typeface="Courier New" charset="0"/>
                <a:ea typeface="Courier New" charset="0"/>
                <a:cs typeface="Courier New" charset="0"/>
              </a:rPr>
              <a:t>(</a:t>
            </a:r>
            <a:r>
              <a:rPr lang="en-US" sz="2400" dirty="0" err="1" smtClean="0">
                <a:latin typeface="Courier New" charset="0"/>
                <a:ea typeface="Courier New" charset="0"/>
                <a:cs typeface="Courier New" charset="0"/>
              </a:rPr>
              <a:t>int</a:t>
            </a:r>
            <a:r>
              <a:rPr lang="en-US" sz="2400" dirty="0" smtClean="0">
                <a:latin typeface="Courier New" charset="0"/>
                <a:ea typeface="Courier New" charset="0"/>
                <a:cs typeface="Courier New" charset="0"/>
              </a:rPr>
              <a:t> </a:t>
            </a:r>
            <a:r>
              <a:rPr lang="en-US" sz="2400" dirty="0" err="1">
                <a:latin typeface="Courier New" charset="0"/>
                <a:ea typeface="Courier New" charset="0"/>
                <a:cs typeface="Courier New" charset="0"/>
              </a:rPr>
              <a:t>fd</a:t>
            </a:r>
            <a:r>
              <a:rPr lang="en-US" sz="2400" dirty="0">
                <a:latin typeface="Courier New" charset="0"/>
                <a:ea typeface="Courier New" charset="0"/>
                <a:cs typeface="Courier New" charset="0"/>
              </a:rPr>
              <a:t>, </a:t>
            </a:r>
            <a:r>
              <a:rPr lang="en-US" sz="2400" dirty="0" err="1">
                <a:latin typeface="Courier New" charset="0"/>
                <a:ea typeface="Courier New" charset="0"/>
                <a:cs typeface="Courier New" charset="0"/>
              </a:rPr>
              <a:t>off_t</a:t>
            </a:r>
            <a:r>
              <a:rPr lang="en-US" sz="2400" dirty="0">
                <a:latin typeface="Courier New" charset="0"/>
                <a:ea typeface="Courier New" charset="0"/>
                <a:cs typeface="Courier New" charset="0"/>
              </a:rPr>
              <a:t> offset, </a:t>
            </a:r>
            <a:r>
              <a:rPr lang="en-US" sz="2400" dirty="0" err="1">
                <a:latin typeface="Courier New" charset="0"/>
                <a:ea typeface="Courier New" charset="0"/>
                <a:cs typeface="Courier New" charset="0"/>
              </a:rPr>
              <a:t>int</a:t>
            </a:r>
            <a:r>
              <a:rPr lang="en-US" sz="2400" dirty="0">
                <a:latin typeface="Courier New" charset="0"/>
                <a:ea typeface="Courier New" charset="0"/>
                <a:cs typeface="Courier New" charset="0"/>
              </a:rPr>
              <a:t> whence</a:t>
            </a:r>
            <a:r>
              <a:rPr lang="en-US" sz="2400" dirty="0" smtClean="0">
                <a:latin typeface="Courier New" charset="0"/>
                <a:ea typeface="Courier New" charset="0"/>
                <a:cs typeface="Courier New" charset="0"/>
              </a:rPr>
              <a:t>)</a:t>
            </a:r>
            <a:endParaRPr lang="en-US" sz="2400" dirty="0">
              <a:latin typeface="Courier New" charset="0"/>
              <a:ea typeface="Courier New" charset="0"/>
              <a:cs typeface="Courier New" charset="0"/>
            </a:endParaRPr>
          </a:p>
          <a:p>
            <a:pPr lvl="1"/>
            <a:r>
              <a:rPr lang="en-US" sz="2400" dirty="0">
                <a:latin typeface="Courier New" charset="0"/>
                <a:ea typeface="Courier New" charset="0"/>
                <a:cs typeface="Courier New" charset="0"/>
              </a:rPr>
              <a:t>close(</a:t>
            </a:r>
            <a:r>
              <a:rPr lang="en-US" sz="2400" dirty="0" err="1">
                <a:latin typeface="Courier New" charset="0"/>
                <a:ea typeface="Courier New" charset="0"/>
                <a:cs typeface="Courier New" charset="0"/>
              </a:rPr>
              <a:t>int</a:t>
            </a:r>
            <a:r>
              <a:rPr lang="en-US" sz="2400" dirty="0">
                <a:latin typeface="Courier New" charset="0"/>
                <a:ea typeface="Courier New" charset="0"/>
                <a:cs typeface="Courier New" charset="0"/>
              </a:rPr>
              <a:t> </a:t>
            </a:r>
            <a:r>
              <a:rPr lang="en-US" sz="2400" dirty="0" err="1">
                <a:latin typeface="Courier New" charset="0"/>
                <a:ea typeface="Courier New" charset="0"/>
                <a:cs typeface="Courier New" charset="0"/>
              </a:rPr>
              <a:t>fd</a:t>
            </a:r>
            <a:r>
              <a:rPr lang="en-US" sz="2400" dirty="0" smtClean="0">
                <a:latin typeface="Courier New" charset="0"/>
                <a:ea typeface="Courier New" charset="0"/>
                <a:cs typeface="Courier New" charset="0"/>
              </a:rPr>
              <a:t>) </a:t>
            </a:r>
            <a:endParaRPr lang="en-US" sz="2400" dirty="0">
              <a:latin typeface="Courier New" charset="0"/>
              <a:ea typeface="Courier New" charset="0"/>
              <a:cs typeface="Courier New" charset="0"/>
            </a:endParaRPr>
          </a:p>
          <a:p>
            <a:pPr lvl="1"/>
            <a:r>
              <a:rPr lang="en-US" sz="2400" dirty="0">
                <a:latin typeface="Courier New" charset="0"/>
                <a:ea typeface="Courier New" charset="0"/>
                <a:cs typeface="Courier New" charset="0"/>
              </a:rPr>
              <a:t>dup2(</a:t>
            </a:r>
            <a:r>
              <a:rPr lang="en-US" sz="2400" dirty="0" err="1">
                <a:latin typeface="Courier New" charset="0"/>
                <a:ea typeface="Courier New" charset="0"/>
                <a:cs typeface="Courier New" charset="0"/>
              </a:rPr>
              <a:t>int</a:t>
            </a:r>
            <a:r>
              <a:rPr lang="en-US" sz="2400" dirty="0">
                <a:latin typeface="Courier New" charset="0"/>
                <a:ea typeface="Courier New" charset="0"/>
                <a:cs typeface="Courier New" charset="0"/>
              </a:rPr>
              <a:t> </a:t>
            </a:r>
            <a:r>
              <a:rPr lang="en-US" sz="2400" dirty="0" err="1">
                <a:latin typeface="Courier New" charset="0"/>
                <a:ea typeface="Courier New" charset="0"/>
                <a:cs typeface="Courier New" charset="0"/>
              </a:rPr>
              <a:t>oldfd</a:t>
            </a:r>
            <a:r>
              <a:rPr lang="en-US" sz="2400" dirty="0">
                <a:latin typeface="Courier New" charset="0"/>
                <a:ea typeface="Courier New" charset="0"/>
                <a:cs typeface="Courier New" charset="0"/>
              </a:rPr>
              <a:t>, </a:t>
            </a:r>
            <a:r>
              <a:rPr lang="en-US" sz="2400" dirty="0" err="1">
                <a:latin typeface="Courier New" charset="0"/>
                <a:ea typeface="Courier New" charset="0"/>
                <a:cs typeface="Courier New" charset="0"/>
              </a:rPr>
              <a:t>int</a:t>
            </a:r>
            <a:r>
              <a:rPr lang="en-US" sz="2400" dirty="0">
                <a:latin typeface="Courier New" charset="0"/>
                <a:ea typeface="Courier New" charset="0"/>
                <a:cs typeface="Courier New" charset="0"/>
              </a:rPr>
              <a:t> </a:t>
            </a:r>
            <a:r>
              <a:rPr lang="en-US" sz="2400" dirty="0" err="1" smtClean="0">
                <a:latin typeface="Courier New" charset="0"/>
                <a:ea typeface="Courier New" charset="0"/>
                <a:cs typeface="Courier New" charset="0"/>
              </a:rPr>
              <a:t>newfd</a:t>
            </a:r>
            <a:r>
              <a:rPr lang="en-US" sz="2400" dirty="0" smtClean="0">
                <a:latin typeface="Courier New" charset="0"/>
                <a:ea typeface="Courier New" charset="0"/>
                <a:cs typeface="Courier New" charset="0"/>
              </a:rPr>
              <a:t>)</a:t>
            </a:r>
          </a:p>
        </p:txBody>
      </p:sp>
      <p:grpSp>
        <p:nvGrpSpPr>
          <p:cNvPr id="5" name="Group 4"/>
          <p:cNvGrpSpPr/>
          <p:nvPr/>
        </p:nvGrpSpPr>
        <p:grpSpPr>
          <a:xfrm>
            <a:off x="457200" y="2209800"/>
            <a:ext cx="11544300" cy="4191000"/>
            <a:chOff x="457200" y="2209800"/>
            <a:chExt cx="11544300" cy="4191000"/>
          </a:xfrm>
        </p:grpSpPr>
        <p:sp>
          <p:nvSpPr>
            <p:cNvPr id="2" name="Rectangle 1"/>
            <p:cNvSpPr/>
            <p:nvPr/>
          </p:nvSpPr>
          <p:spPr>
            <a:xfrm>
              <a:off x="457200" y="2209800"/>
              <a:ext cx="9372600" cy="41910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Left Arrow Callout 3"/>
            <p:cNvSpPr/>
            <p:nvPr/>
          </p:nvSpPr>
          <p:spPr>
            <a:xfrm>
              <a:off x="9867900" y="3352800"/>
              <a:ext cx="2095500" cy="1143000"/>
            </a:xfrm>
            <a:prstGeom prst="leftArrowCallout">
              <a:avLst>
                <a:gd name="adj1" fmla="val 25000"/>
                <a:gd name="adj2" fmla="val 25000"/>
                <a:gd name="adj3" fmla="val 16388"/>
                <a:gd name="adj4" fmla="val 64977"/>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506075" y="3662690"/>
              <a:ext cx="1495425" cy="523220"/>
            </a:xfrm>
            <a:prstGeom prst="rect">
              <a:avLst/>
            </a:prstGeom>
            <a:noFill/>
          </p:spPr>
          <p:txBody>
            <a:bodyPr wrap="square" rtlCol="0">
              <a:spAutoFit/>
            </a:bodyPr>
            <a:lstStyle/>
            <a:p>
              <a:r>
                <a:rPr lang="en-US" sz="2800" dirty="0" smtClean="0">
                  <a:latin typeface="Calibri" charset="0"/>
                  <a:ea typeface="Calibri" charset="0"/>
                  <a:cs typeface="Calibri" charset="0"/>
                </a:rPr>
                <a:t>Project 5</a:t>
              </a:r>
              <a:endParaRPr lang="en-US" sz="2800" dirty="0">
                <a:latin typeface="Calibri" charset="0"/>
                <a:ea typeface="Calibri" charset="0"/>
                <a:cs typeface="Calibri" charset="0"/>
              </a:endParaRPr>
            </a:p>
          </p:txBody>
        </p:sp>
      </p:grpSp>
      <p:grpSp>
        <p:nvGrpSpPr>
          <p:cNvPr id="8" name="Group 7"/>
          <p:cNvGrpSpPr/>
          <p:nvPr/>
        </p:nvGrpSpPr>
        <p:grpSpPr>
          <a:xfrm>
            <a:off x="457200" y="962890"/>
            <a:ext cx="11544300" cy="1094510"/>
            <a:chOff x="457200" y="2209800"/>
            <a:chExt cx="11582526" cy="4191000"/>
          </a:xfrm>
        </p:grpSpPr>
        <p:sp>
          <p:nvSpPr>
            <p:cNvPr id="9" name="Rectangle 8"/>
            <p:cNvSpPr/>
            <p:nvPr/>
          </p:nvSpPr>
          <p:spPr>
            <a:xfrm>
              <a:off x="457200" y="2209800"/>
              <a:ext cx="9372600" cy="41910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Arrow Callout 9"/>
            <p:cNvSpPr/>
            <p:nvPr/>
          </p:nvSpPr>
          <p:spPr>
            <a:xfrm>
              <a:off x="9867900" y="2899461"/>
              <a:ext cx="2095500" cy="2626000"/>
            </a:xfrm>
            <a:prstGeom prst="leftArrowCallout">
              <a:avLst>
                <a:gd name="adj1" fmla="val 25000"/>
                <a:gd name="adj2" fmla="val 25000"/>
                <a:gd name="adj3" fmla="val 16388"/>
                <a:gd name="adj4" fmla="val 64977"/>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0544301" y="3202577"/>
              <a:ext cx="1495425" cy="2003467"/>
            </a:xfrm>
            <a:prstGeom prst="rect">
              <a:avLst/>
            </a:prstGeom>
            <a:noFill/>
          </p:spPr>
          <p:txBody>
            <a:bodyPr wrap="square" rtlCol="0">
              <a:spAutoFit/>
            </a:bodyPr>
            <a:lstStyle/>
            <a:p>
              <a:r>
                <a:rPr lang="en-US" sz="2800" smtClean="0">
                  <a:latin typeface="Calibri" charset="0"/>
                  <a:ea typeface="Calibri" charset="0"/>
                  <a:cs typeface="Calibri" charset="0"/>
                </a:rPr>
                <a:t>Project 4</a:t>
              </a:r>
              <a:endParaRPr lang="en-US" sz="2800" dirty="0">
                <a:latin typeface="Calibri" charset="0"/>
                <a:ea typeface="Calibri" charset="0"/>
                <a:cs typeface="Calibri" charset="0"/>
              </a:endParaRPr>
            </a:p>
          </p:txBody>
        </p:sp>
      </p:grpSp>
    </p:spTree>
    <p:extLst>
      <p:ext uri="{BB962C8B-B14F-4D97-AF65-F5344CB8AC3E}">
        <p14:creationId xmlns:p14="http://schemas.microsoft.com/office/powerpoint/2010/main" val="17512822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914400" y="228600"/>
            <a:ext cx="10668000" cy="1447800"/>
          </a:xfrm>
          <a:noFill/>
          <a:extLst>
            <a:ext uri="{91240B29-F687-4f45-9708-019B960494DF}">
              <a14:hiddenLine xmlns:a14="http://schemas.microsoft.com/office/drawing/2010/main" xmlns=""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pPr algn="l"/>
            <a:r>
              <a:rPr lang="en-US" sz="3600" dirty="0" smtClean="0">
                <a:solidFill>
                  <a:srgbClr val="FF0000"/>
                </a:solidFill>
                <a:latin typeface="Calibri" charset="0"/>
              </a:rPr>
              <a:t>3-Minutue Group Discussion on Time Management</a:t>
            </a:r>
            <a:r>
              <a:rPr lang="en-US" sz="3600" dirty="0" smtClean="0">
                <a:latin typeface="Calibri" charset="0"/>
              </a:rPr>
              <a:t/>
            </a:r>
            <a:br>
              <a:rPr lang="en-US" sz="3600" dirty="0" smtClean="0">
                <a:latin typeface="Calibri" charset="0"/>
              </a:rPr>
            </a:br>
            <a:r>
              <a:rPr lang="en-US" sz="3600" dirty="0" smtClean="0">
                <a:latin typeface="Calibri" charset="0"/>
              </a:rPr>
              <a:t>How many days for each task? What are the deadlines of the tasks? Who will be working on tasks 3.1-3.3?</a:t>
            </a:r>
            <a:endParaRPr lang="en-US" altLang="zh-CN" sz="3600" dirty="0">
              <a:latin typeface="Calibri" charset="0"/>
              <a:ea typeface="宋体" charset="0"/>
              <a:cs typeface="宋体" charset="0"/>
            </a:endParaRPr>
          </a:p>
        </p:txBody>
      </p:sp>
      <p:sp>
        <p:nvSpPr>
          <p:cNvPr id="4099" name="Rectangle 3"/>
          <p:cNvSpPr>
            <a:spLocks noGrp="1" noChangeArrowheads="1"/>
          </p:cNvSpPr>
          <p:nvPr>
            <p:ph type="body" idx="1"/>
          </p:nvPr>
        </p:nvSpPr>
        <p:spPr>
          <a:xfrm>
            <a:off x="914400" y="1905000"/>
            <a:ext cx="10439400" cy="4572000"/>
          </a:xfrm>
          <a:noFill/>
          <a:extLst>
            <a:ext uri="{91240B29-F687-4f45-9708-019B960494DF}">
              <a14:hiddenLine xmlns:a14="http://schemas.microsoft.com/office/drawing/2010/main" xmlns=""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US" dirty="0" smtClean="0">
                <a:latin typeface="Calibri"/>
                <a:cs typeface="Calibri"/>
              </a:rPr>
              <a:t>Task 1: Code Reading</a:t>
            </a:r>
          </a:p>
          <a:p>
            <a:pPr marL="0" indent="0">
              <a:buNone/>
            </a:pPr>
            <a:r>
              <a:rPr lang="en-US" dirty="0" smtClean="0">
                <a:latin typeface="Calibri"/>
                <a:cs typeface="Calibri"/>
              </a:rPr>
              <a:t>	</a:t>
            </a:r>
          </a:p>
          <a:p>
            <a:pPr lvl="0"/>
            <a:r>
              <a:rPr lang="en-US" dirty="0" smtClean="0">
                <a:latin typeface="Calibri"/>
                <a:cs typeface="Calibri"/>
              </a:rPr>
              <a:t>Task 2: Design</a:t>
            </a:r>
          </a:p>
          <a:p>
            <a:pPr marL="0" indent="0">
              <a:buNone/>
            </a:pPr>
            <a:r>
              <a:rPr lang="en-US" dirty="0">
                <a:latin typeface="Calibri"/>
                <a:cs typeface="Calibri"/>
              </a:rPr>
              <a:t>	</a:t>
            </a:r>
          </a:p>
          <a:p>
            <a:pPr lvl="0"/>
            <a:r>
              <a:rPr lang="en-US" dirty="0" smtClean="0">
                <a:latin typeface="Calibri"/>
                <a:cs typeface="Calibri"/>
              </a:rPr>
              <a:t>Task 3:</a:t>
            </a:r>
          </a:p>
          <a:p>
            <a:pPr lvl="1"/>
            <a:r>
              <a:rPr lang="en-US" sz="3200" dirty="0">
                <a:latin typeface="Calibri"/>
                <a:cs typeface="Calibri"/>
              </a:rPr>
              <a:t>Task </a:t>
            </a:r>
            <a:r>
              <a:rPr lang="en-US" sz="3200" dirty="0" smtClean="0">
                <a:latin typeface="Calibri"/>
                <a:cs typeface="Calibri"/>
              </a:rPr>
              <a:t>3.1:</a:t>
            </a:r>
            <a:r>
              <a:rPr lang="en-US" sz="3200" dirty="0" smtClean="0">
                <a:latin typeface="Courier New" charset="0"/>
                <a:ea typeface="Courier New" charset="0"/>
                <a:cs typeface="Courier New" charset="0"/>
              </a:rPr>
              <a:t> fork</a:t>
            </a:r>
            <a:endParaRPr lang="en-US" sz="3200" dirty="0">
              <a:latin typeface="Calibri"/>
              <a:cs typeface="Calibri"/>
            </a:endParaRPr>
          </a:p>
          <a:p>
            <a:pPr lvl="1"/>
            <a:r>
              <a:rPr lang="en-US" sz="3200" dirty="0">
                <a:latin typeface="Calibri"/>
                <a:cs typeface="Calibri"/>
              </a:rPr>
              <a:t>Task </a:t>
            </a:r>
            <a:r>
              <a:rPr lang="en-US" sz="3200" dirty="0" smtClean="0">
                <a:latin typeface="Calibri"/>
                <a:cs typeface="Calibri"/>
              </a:rPr>
              <a:t>3.2: </a:t>
            </a:r>
            <a:r>
              <a:rPr lang="en-US" sz="3200" dirty="0" err="1" smtClean="0">
                <a:latin typeface="Courier New" charset="0"/>
                <a:ea typeface="Courier New" charset="0"/>
                <a:cs typeface="Courier New" charset="0"/>
              </a:rPr>
              <a:t>execv</a:t>
            </a:r>
            <a:endParaRPr lang="en-US" sz="3200" dirty="0">
              <a:latin typeface="Calibri"/>
              <a:cs typeface="Calibri"/>
            </a:endParaRPr>
          </a:p>
          <a:p>
            <a:pPr lvl="1"/>
            <a:r>
              <a:rPr lang="en-US" sz="3200" dirty="0">
                <a:latin typeface="Calibri"/>
                <a:cs typeface="Calibri"/>
              </a:rPr>
              <a:t>Task </a:t>
            </a:r>
            <a:r>
              <a:rPr lang="en-US" sz="3200" dirty="0" smtClean="0">
                <a:latin typeface="Calibri"/>
                <a:cs typeface="Calibri"/>
              </a:rPr>
              <a:t>3.3: </a:t>
            </a:r>
            <a:r>
              <a:rPr lang="en-US" sz="3200" dirty="0" err="1">
                <a:latin typeface="Courier New" charset="0"/>
                <a:ea typeface="Courier New" charset="0"/>
                <a:cs typeface="Courier New" charset="0"/>
              </a:rPr>
              <a:t>waitpid</a:t>
            </a:r>
            <a:r>
              <a:rPr lang="en-US" sz="3200" dirty="0">
                <a:latin typeface="Courier New" charset="0"/>
                <a:ea typeface="Courier New" charset="0"/>
                <a:cs typeface="Courier New" charset="0"/>
              </a:rPr>
              <a:t>, </a:t>
            </a:r>
            <a:r>
              <a:rPr lang="en-US" sz="3200" dirty="0" smtClean="0">
                <a:latin typeface="Courier New" charset="0"/>
                <a:ea typeface="Courier New" charset="0"/>
                <a:cs typeface="Courier New" charset="0"/>
              </a:rPr>
              <a:t>_</a:t>
            </a:r>
            <a:r>
              <a:rPr lang="en-US" sz="3200" dirty="0">
                <a:latin typeface="Courier New" charset="0"/>
                <a:ea typeface="Courier New" charset="0"/>
                <a:cs typeface="Courier New" charset="0"/>
              </a:rPr>
              <a:t>exit</a:t>
            </a:r>
            <a:endParaRPr lang="en-US" sz="3200" dirty="0">
              <a:latin typeface="Calibri"/>
              <a:cs typeface="Calibri"/>
            </a:endParaRPr>
          </a:p>
        </p:txBody>
      </p:sp>
      <p:sp>
        <p:nvSpPr>
          <p:cNvPr id="5" name="Rectangle 4"/>
          <p:cNvSpPr>
            <a:spLocks noChangeArrowheads="1"/>
          </p:cNvSpPr>
          <p:nvPr/>
        </p:nvSpPr>
        <p:spPr bwMode="auto">
          <a:xfrm>
            <a:off x="4800600" y="3652070"/>
            <a:ext cx="5867400" cy="1077860"/>
          </a:xfrm>
          <a:prstGeom prst="rect">
            <a:avLst/>
          </a:prstGeom>
          <a:solidFill>
            <a:srgbClr val="FFFF99"/>
          </a:solidFill>
          <a:ln w="38100" cmpd="dbl">
            <a:solidFill>
              <a:srgbClr val="FF0000"/>
            </a:solidFill>
            <a:miter lim="800000"/>
            <a:headEnd/>
            <a:tailEnd/>
          </a:ln>
        </p:spPr>
        <p:txBody>
          <a:bodyPr wrap="square" lIns="92075" tIns="46038" rIns="92075" bIns="46038" anchor="ctr">
            <a:spAutoFit/>
          </a:bodyPr>
          <a:lstStyle/>
          <a:p>
            <a:pPr algn="ctr"/>
            <a:r>
              <a:rPr lang="en-US" sz="3200" dirty="0" smtClean="0">
                <a:latin typeface="Calibri"/>
                <a:cs typeface="Calibri"/>
              </a:rPr>
              <a:t>This </a:t>
            </a:r>
            <a:r>
              <a:rPr lang="en-US" sz="3200" dirty="0">
                <a:latin typeface="Calibri"/>
                <a:cs typeface="Calibri"/>
              </a:rPr>
              <a:t>project is due on </a:t>
            </a:r>
            <a:r>
              <a:rPr lang="en-US" sz="3200" dirty="0" smtClean="0">
                <a:solidFill>
                  <a:srgbClr val="FF0000"/>
                </a:solidFill>
                <a:latin typeface="Calibri"/>
                <a:cs typeface="Calibri"/>
              </a:rPr>
              <a:t>Nov. 3, </a:t>
            </a:r>
            <a:r>
              <a:rPr lang="en-US" sz="3200" dirty="0">
                <a:solidFill>
                  <a:srgbClr val="FF0000"/>
                </a:solidFill>
                <a:latin typeface="Calibri"/>
                <a:cs typeface="Calibri"/>
              </a:rPr>
              <a:t>Friday at 11:59PM. </a:t>
            </a:r>
          </a:p>
        </p:txBody>
      </p:sp>
    </p:spTree>
    <p:extLst>
      <p:ext uri="{BB962C8B-B14F-4D97-AF65-F5344CB8AC3E}">
        <p14:creationId xmlns:p14="http://schemas.microsoft.com/office/powerpoint/2010/main" val="1107725402"/>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2266</TotalTime>
  <Words>1507</Words>
  <Application>Microsoft Macintosh PowerPoint</Application>
  <PresentationFormat>Widescreen</PresentationFormat>
  <Paragraphs>269</Paragraphs>
  <Slides>30</Slides>
  <Notes>28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Arial Hebrew</vt:lpstr>
      <vt:lpstr>Calibri</vt:lpstr>
      <vt:lpstr>Courier New</vt:lpstr>
      <vt:lpstr>MS PGothic</vt:lpstr>
      <vt:lpstr>ＭＳ Ｐゴシック</vt:lpstr>
      <vt:lpstr>Times New Roman</vt:lpstr>
      <vt:lpstr>宋体</vt:lpstr>
      <vt:lpstr>Arial</vt:lpstr>
      <vt:lpstr>1_Default Design</vt:lpstr>
      <vt:lpstr>COMP 3500  Introduction to Operating Systems  Project 4 – Processes and System Calls  Part 1: Overview</vt:lpstr>
      <vt:lpstr>PowerPoint Presentation</vt:lpstr>
      <vt:lpstr>Project Objectives</vt:lpstr>
      <vt:lpstr>PowerPoint Presentation</vt:lpstr>
      <vt:lpstr>PowerPoint Presentation</vt:lpstr>
      <vt:lpstr>What are available on Canvas?</vt:lpstr>
      <vt:lpstr>Three Tasks: Due on Nov. 3</vt:lpstr>
      <vt:lpstr>Three Sub-tasks of Tasks 3:</vt:lpstr>
      <vt:lpstr>3-Minutue Group Discussion on Time Management How many days for each task? What are the deadlines of the tasks? Who will be working on tasks 3.1-3.3?</vt:lpstr>
      <vt:lpstr>Three Tasks: Due on March 24</vt:lpstr>
      <vt:lpstr>Collaboration is Important!</vt:lpstr>
      <vt:lpstr>PowerPoint Presentation</vt:lpstr>
      <vt:lpstr>What’s New? A Collaboration Report  </vt:lpstr>
      <vt:lpstr>How to collaborate?</vt:lpstr>
      <vt:lpstr>Partnership</vt:lpstr>
      <vt:lpstr>Before add a file to CVS …</vt:lpstr>
      <vt:lpstr>To Build a Real Multi-tasking Operating System</vt:lpstr>
      <vt:lpstr>Current Version</vt:lpstr>
      <vt:lpstr>Project 4 is a foundation for Project 5</vt:lpstr>
      <vt:lpstr>System Calls</vt:lpstr>
      <vt:lpstr>How does a user program work?</vt:lpstr>
      <vt:lpstr>More about reboot</vt:lpstr>
      <vt:lpstr>How to run a user program?</vt:lpstr>
      <vt:lpstr>Task 1: Read Source Code</vt:lpstr>
      <vt:lpstr>Task 1: Read Source Code</vt:lpstr>
      <vt:lpstr>Task 2: Design Your Project</vt:lpstr>
      <vt:lpstr>Task 2: Sample Design Questions</vt:lpstr>
      <vt:lpstr>Task 3: Implementing System Calls </vt:lpstr>
      <vt:lpstr>Project 5: System Calls </vt:lpstr>
      <vt:lpstr>Project 5: System Calls </vt:lpstr>
    </vt:vector>
  </TitlesOfParts>
  <Company>New Mexico Tech</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331 Computer Architecture</dc:title>
  <dc:creator>Xiao Qin</dc:creator>
  <cp:lastModifiedBy>Xiao Qin</cp:lastModifiedBy>
  <cp:revision>293</cp:revision>
  <dcterms:created xsi:type="dcterms:W3CDTF">2006-08-22T22:53:10Z</dcterms:created>
  <dcterms:modified xsi:type="dcterms:W3CDTF">2017-10-20T15:57:10Z</dcterms:modified>
</cp:coreProperties>
</file>